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7" r:id="rId3"/>
    <p:sldId id="2578" r:id="rId4"/>
    <p:sldId id="2579" r:id="rId5"/>
    <p:sldId id="2590" r:id="rId6"/>
    <p:sldId id="2584" r:id="rId7"/>
    <p:sldId id="2592" r:id="rId8"/>
    <p:sldId id="2588" r:id="rId9"/>
    <p:sldId id="2587" r:id="rId10"/>
    <p:sldId id="2585" r:id="rId11"/>
    <p:sldId id="2593" r:id="rId12"/>
    <p:sldId id="2594" r:id="rId13"/>
    <p:sldId id="2581" r:id="rId14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F594"/>
    <a:srgbClr val="283236"/>
    <a:srgbClr val="00A8AA"/>
    <a:srgbClr val="FF2F92"/>
    <a:srgbClr val="00D4D6"/>
    <a:srgbClr val="331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28"/>
    <p:restoredTop sz="94694"/>
  </p:normalViewPr>
  <p:slideViewPr>
    <p:cSldViewPr snapToGrid="0" snapToObjects="1">
      <p:cViewPr>
        <p:scale>
          <a:sx n="148" d="100"/>
          <a:sy n="148" d="100"/>
        </p:scale>
        <p:origin x="1072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0.png>
</file>

<file path=ppt/media/image12.tiff>
</file>

<file path=ppt/media/image13.tiff>
</file>

<file path=ppt/media/image15.tiff>
</file>

<file path=ppt/media/image17.tiff>
</file>

<file path=ppt/media/image21.png>
</file>

<file path=ppt/media/image22.png>
</file>

<file path=ppt/media/image23.png>
</file>

<file path=ppt/media/image24.png>
</file>

<file path=ppt/media/image5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52B57-03E2-8A44-94FF-A3233DE87FAB}" type="datetimeFigureOut">
              <a:rPr lang="en-US" smtClean="0"/>
              <a:t>9/12/20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2A7EE6-E765-BD4B-AE23-A3B4AA5A7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518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7A3D8-2D94-A544-A355-CC9F366A0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4B146-3017-4F4F-819B-E8BF429D09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E92DF-2F0D-1A47-A203-C2B1BD24D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D021BB6E-7C2F-A24E-AE57-E33F5B784508}" type="datetimeFigureOut">
              <a:rPr lang="en-US" smtClean="0"/>
              <a:pPr/>
              <a:t>9/11/20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42033-56E3-B748-B5F0-78524ABE8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E9430-F478-A544-9CF8-9E3A2B3EB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6007BB0C-BC8F-4444-BD95-1D4A537908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988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A3107-77BA-024F-A1A3-D7E264B5A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EE83A2-1A0B-D241-A3C2-A9BBB38975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B5198-B011-D148-8627-D1FCB33DD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FE808-A410-0143-BFAD-108FC6548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40E86-D6BE-3749-879C-739CEE242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18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66391-93CF-CC43-A8DA-C3C4810275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EA627B-5F7E-7A4B-9572-B83C829CA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DE748-B0C9-5446-8FFD-F4795C1CC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6D3A7-18A4-6E46-A0FC-9800A72EB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A68C9-1813-4440-BFBC-28511375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26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AED62-7A87-B440-982A-98617CC8B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43303-B5F9-3B48-B47A-C5021ED84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4549B-7006-5C46-8616-2277AC890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AFBBF-57F0-CE43-AAE2-E24C58174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800">
                <a:latin typeface="Avenir Book" panose="02000503020000020003" pitchFamily="2" charset="0"/>
              </a:defRPr>
            </a:lvl1pPr>
          </a:lstStyle>
          <a:p>
            <a:r>
              <a:rPr lang="en-US"/>
              <a:t>© The Naïve Bayesians,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F8636-C58D-104C-9288-6513DD05A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750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31310-AD66-514C-9BED-D9EC27EA1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D1546-91EE-2147-962A-4DC29C0FB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8EB03-EEB5-A249-8E47-49157603F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59B4-F9FD-BA4D-A543-7AE8BD98D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83761-95DA-1342-A11E-DAEFB1D14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9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3685A-FC9D-FC4A-85EE-E9AF3DCFD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326F7-9CBC-F346-BD31-8A1705D0A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E8CD36-1632-F144-9AB5-A799D2D58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763FC-428D-D545-8D2C-268EC3F7A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B47B9-1EC7-3549-92F9-BC785C1CD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C6734-09F6-8842-933E-736867286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93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471A-A4D1-A141-B999-EF91D1DAE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0879E-6B9E-3141-A2D9-5117406B6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D6D79-2216-BA4A-A14B-08C6F4851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05202A-86C3-CC4A-97BA-32E16E7E56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1FBE14-F9B8-044C-AE80-DC5B6207A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DD574F-DABD-BC4B-8247-9FE709BD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7E464C-74E6-884F-AA6C-B16D3D869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6560C0-F31E-F241-9D30-7BE2137E6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113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8F641-25B8-6F4A-9073-AB7E8A737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FAFC23-0CBD-E546-AEBE-0D9198318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D4C9ED-C09F-9543-A755-B6BEE011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5595D-11E3-C347-90B8-982D7AB10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20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3D8023-1A2E-5C42-83FA-09033E4EC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42C408-DE2A-D842-B6F5-199B0F82E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D26F5-6352-8A47-826F-9CD6AB128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857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09F65-5CB4-A24B-AC45-230A1B219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0680C-1C6A-5447-897F-A6486B276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C7B8A-1190-2840-82BA-D55097E64B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5DB941-2F04-E14E-B21A-07FFEB30F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083EB-83CE-FF46-8E2F-2C749420C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16D788-92D0-B04B-B33D-EE680C075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76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386FF-A464-0640-A21C-F00CDA753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C47F7-5489-824E-B160-9335E21320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F5A330-0838-5244-A8B4-5AE8E8CE67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94FC57-CC7C-784A-A394-FE945AC7F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D0785-69DC-EF46-8279-05CFEC2B2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BE865-BD97-4549-B9E8-7C9E6B583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10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3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47D0E0C-79D7-7A4D-9254-93B7F6CC2EA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317512383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" name="think-cell Slide" r:id="rId16" imgW="7772400" imgH="10058400" progId="TCLayout.ActiveDocument.1">
                  <p:embed/>
                </p:oleObj>
              </mc:Choice>
              <mc:Fallback>
                <p:oleObj name="think-cell Slide" r:id="rId16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64897133-0CA0-1A4C-AEDB-D7CCDBF33EDD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 rtl="0"/>
            <a:endParaRPr kumimoji="0" lang="en-GB" sz="3200" b="1" i="0" u="none" cap="none" baseline="0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402A80-A8EC-8F41-A5C1-E7C34B840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69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99871-777B-5F4E-8B46-156F4F18B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ABD45-3FBE-134F-A964-EE2174AA5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1BB6E-7C2F-A24E-AE57-E33F5B784508}" type="datetimeFigureOut">
              <a:rPr lang="en-US" smtClean="0"/>
              <a:t>9/12/20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B60CD-F773-8947-8FFD-000ED14E9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6261CE7-1CD1-A445-B7DD-2F82653E1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r>
              <a:rPr lang="en-US"/>
              <a:t>© The Naïve Bayesians,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79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rgbClr val="33F594"/>
          </a:solidFill>
          <a:latin typeface="Avenir Heavy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image" Target="../media/image15.tiff"/><Relationship Id="rId2" Type="http://schemas.openxmlformats.org/officeDocument/2006/relationships/tags" Target="../tags/tag19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11.bin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22.xml"/><Relationship Id="rId7" Type="http://schemas.openxmlformats.org/officeDocument/2006/relationships/image" Target="../media/image8.png"/><Relationship Id="rId2" Type="http://schemas.openxmlformats.org/officeDocument/2006/relationships/tags" Target="../tags/tag21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12.bin"/><Relationship Id="rId10" Type="http://schemas.openxmlformats.org/officeDocument/2006/relationships/image" Target="../media/image15.tiff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25.emf"/><Relationship Id="rId4" Type="http://schemas.openxmlformats.org/officeDocument/2006/relationships/oleObject" Target="../embeddings/oleObject13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tiff"/><Relationship Id="rId5" Type="http://schemas.openxmlformats.org/officeDocument/2006/relationships/image" Target="../media/image4.emf"/><Relationship Id="rId4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10.xml"/><Relationship Id="rId7" Type="http://schemas.openxmlformats.org/officeDocument/2006/relationships/image" Target="../media/image8.png"/><Relationship Id="rId2" Type="http://schemas.openxmlformats.org/officeDocument/2006/relationships/tags" Target="../tags/tag9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6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tags" Target="../tags/tag12.xml"/><Relationship Id="rId7" Type="http://schemas.openxmlformats.org/officeDocument/2006/relationships/image" Target="../media/image12.tiff"/><Relationship Id="rId2" Type="http://schemas.openxmlformats.org/officeDocument/2006/relationships/tags" Target="../tags/tag1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7.bin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14.xml"/><Relationship Id="rId7" Type="http://schemas.openxmlformats.org/officeDocument/2006/relationships/image" Target="../media/image8.png"/><Relationship Id="rId2" Type="http://schemas.openxmlformats.org/officeDocument/2006/relationships/tags" Target="../tags/tag13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8.bin"/><Relationship Id="rId10" Type="http://schemas.openxmlformats.org/officeDocument/2006/relationships/image" Target="../media/image15.tiff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7" Type="http://schemas.openxmlformats.org/officeDocument/2006/relationships/image" Target="../media/image17.tiff"/><Relationship Id="rId2" Type="http://schemas.openxmlformats.org/officeDocument/2006/relationships/tags" Target="../tags/tag15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9.bin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0.bin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0D16BF1-F0BE-4A4C-ADD8-47970D45EF8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507690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3"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2">
            <a:extLst>
              <a:ext uri="{FF2B5EF4-FFF2-40B4-BE49-F238E27FC236}">
                <a16:creationId xmlns:a16="http://schemas.microsoft.com/office/drawing/2014/main" id="{21099B39-20E8-0549-93B9-48A8A330B190}"/>
              </a:ext>
            </a:extLst>
          </p:cNvPr>
          <p:cNvSpPr txBox="1">
            <a:spLocks/>
          </p:cNvSpPr>
          <p:nvPr/>
        </p:nvSpPr>
        <p:spPr>
          <a:xfrm>
            <a:off x="630000" y="3923047"/>
            <a:ext cx="10933350" cy="1100898"/>
          </a:xfrm>
          <a:prstGeom prst="rect">
            <a:avLst/>
          </a:prstGeom>
        </p:spPr>
        <p:txBody>
          <a:bodyPr lIns="0" tIns="0" rIns="0" bIns="91440" anchor="t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cs typeface="Futura Medium" panose="020B0602020204020303" pitchFamily="34" charset="-79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7200" dirty="0">
                <a:solidFill>
                  <a:schemeClr val="bg1"/>
                </a:solidFill>
                <a:latin typeface="Avenir Black" panose="02000503020000020003" pitchFamily="2" charset="0"/>
              </a:rPr>
              <a:t>Na</a:t>
            </a:r>
            <a:r>
              <a:rPr lang="en-US" sz="7200" dirty="0">
                <a:solidFill>
                  <a:srgbClr val="33F594"/>
                </a:solidFill>
                <a:latin typeface="Avenir Black" panose="02000503020000020003" pitchFamily="2" charset="0"/>
              </a:rPr>
              <a:t>ï</a:t>
            </a:r>
            <a:r>
              <a:rPr lang="en-US" sz="7200" dirty="0">
                <a:solidFill>
                  <a:schemeClr val="bg1"/>
                </a:solidFill>
                <a:latin typeface="Avenir Black" panose="02000503020000020003" pitchFamily="2" charset="0"/>
              </a:rPr>
              <a:t>ve Bayesians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3B9A2CCD-0F80-7642-AFC9-E751C3C52A89}"/>
              </a:ext>
            </a:extLst>
          </p:cNvPr>
          <p:cNvSpPr txBox="1">
            <a:spLocks/>
          </p:cNvSpPr>
          <p:nvPr/>
        </p:nvSpPr>
        <p:spPr>
          <a:xfrm>
            <a:off x="630000" y="5152758"/>
            <a:ext cx="10933350" cy="1100898"/>
          </a:xfrm>
          <a:prstGeom prst="rect">
            <a:avLst/>
          </a:prstGeom>
        </p:spPr>
        <p:txBody>
          <a:bodyPr lIns="0" tIns="0" rIns="0" bIns="91440" anchor="t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cs typeface="Futura Medium" panose="020B0602020204020303" pitchFamily="34" charset="-79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b="0" dirty="0">
                <a:solidFill>
                  <a:schemeClr val="bg1"/>
                </a:solidFill>
                <a:latin typeface="Avenir Book" panose="02000503020000020003" pitchFamily="2" charset="0"/>
              </a:rPr>
              <a:t>Bayesian Hypothesis Testing </a:t>
            </a:r>
          </a:p>
          <a:p>
            <a:endParaRPr lang="en-US" b="0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r>
              <a:rPr lang="en-US" b="0" dirty="0">
                <a:solidFill>
                  <a:schemeClr val="bg1"/>
                </a:solidFill>
                <a:latin typeface="Avenir Book" panose="02000503020000020003" pitchFamily="2" charset="0"/>
              </a:rPr>
              <a:t>12</a:t>
            </a:r>
            <a:r>
              <a:rPr lang="en-US" b="0" baseline="30000" dirty="0">
                <a:solidFill>
                  <a:schemeClr val="bg1"/>
                </a:solidFill>
                <a:latin typeface="Avenir Book" panose="02000503020000020003" pitchFamily="2" charset="0"/>
              </a:rPr>
              <a:t>th</a:t>
            </a:r>
            <a:r>
              <a:rPr lang="en-US" b="0" dirty="0">
                <a:solidFill>
                  <a:schemeClr val="bg1"/>
                </a:solidFill>
                <a:latin typeface="Avenir Book" panose="02000503020000020003" pitchFamily="2" charset="0"/>
              </a:rPr>
              <a:t> Sep 2020</a:t>
            </a:r>
          </a:p>
        </p:txBody>
      </p:sp>
    </p:spTree>
    <p:extLst>
      <p:ext uri="{BB962C8B-B14F-4D97-AF65-F5344CB8AC3E}">
        <p14:creationId xmlns:p14="http://schemas.microsoft.com/office/powerpoint/2010/main" val="3497511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F8A96F1-F5B1-6541-A37B-AF92B26C8A0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16875810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3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7A67D070-DC20-B64B-A3AA-4F6CBD3D92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1B4DB2-2AF4-6848-8DAA-C4A6B29D6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sample vs 2 Samples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8F76FD-4B8A-B74F-B981-92F7E16930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1352" y="1517650"/>
            <a:ext cx="8813800" cy="3822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0923DE-0381-0C45-B080-F29C243E07BF}"/>
              </a:ext>
            </a:extLst>
          </p:cNvPr>
          <p:cNvSpPr/>
          <p:nvPr/>
        </p:nvSpPr>
        <p:spPr>
          <a:xfrm>
            <a:off x="838200" y="6061987"/>
            <a:ext cx="682155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venir Light" panose="020B0402020203020204" pitchFamily="34" charset="77"/>
              </a:rPr>
              <a:t>https://</a:t>
            </a:r>
            <a:r>
              <a:rPr lang="en-US" sz="1100" dirty="0" err="1">
                <a:solidFill>
                  <a:schemeClr val="bg1"/>
                </a:solidFill>
                <a:latin typeface="Avenir Light" panose="020B0402020203020204" pitchFamily="34" charset="77"/>
              </a:rPr>
              <a:t>www.semanticscholar.org</a:t>
            </a:r>
            <a:r>
              <a:rPr lang="en-US" sz="1100" dirty="0">
                <a:solidFill>
                  <a:schemeClr val="bg1"/>
                </a:solidFill>
                <a:latin typeface="Avenir Light" panose="020B0402020203020204" pitchFamily="34" charset="77"/>
              </a:rPr>
              <a:t>/paper/9.1-Statistical-Hypotheses-19.2-the-Test-Statistic-April-Powers/2e0500ad867f6eec2a22d5b1a9d4b26609d12ae8</a:t>
            </a:r>
          </a:p>
        </p:txBody>
      </p:sp>
    </p:spTree>
    <p:extLst>
      <p:ext uri="{BB962C8B-B14F-4D97-AF65-F5344CB8AC3E}">
        <p14:creationId xmlns:p14="http://schemas.microsoft.com/office/powerpoint/2010/main" val="3862352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3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Object 51" hidden="1">
            <a:extLst>
              <a:ext uri="{FF2B5EF4-FFF2-40B4-BE49-F238E27FC236}">
                <a16:creationId xmlns:a16="http://schemas.microsoft.com/office/drawing/2014/main" id="{78F1A593-1364-C34F-BE9C-C43E11F6985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97096361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38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Rectangle 50" hidden="1">
            <a:extLst>
              <a:ext uri="{FF2B5EF4-FFF2-40B4-BE49-F238E27FC236}">
                <a16:creationId xmlns:a16="http://schemas.microsoft.com/office/drawing/2014/main" id="{BB9F97A2-EE20-C440-9571-F5A74D10194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9987A5-BC26-3745-AA7D-2ADCA7B6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Bayesian Hypothesis Testing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6657C8-BBC5-FA42-BDD5-473F8A773D12}"/>
              </a:ext>
            </a:extLst>
          </p:cNvPr>
          <p:cNvSpPr/>
          <p:nvPr/>
        </p:nvSpPr>
        <p:spPr>
          <a:xfrm>
            <a:off x="776446" y="2169122"/>
            <a:ext cx="914400" cy="620986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1 Sample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708F2E-E45C-DB4C-AC0D-0C28B1492E12}"/>
              </a:ext>
            </a:extLst>
          </p:cNvPr>
          <p:cNvSpPr/>
          <p:nvPr/>
        </p:nvSpPr>
        <p:spPr>
          <a:xfrm>
            <a:off x="776446" y="3062644"/>
            <a:ext cx="914400" cy="1379711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2 Sample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7A88C-0A03-C145-BF4B-FCC08EAB007B}"/>
              </a:ext>
            </a:extLst>
          </p:cNvPr>
          <p:cNvSpPr/>
          <p:nvPr/>
        </p:nvSpPr>
        <p:spPr>
          <a:xfrm>
            <a:off x="776446" y="4714890"/>
            <a:ext cx="914400" cy="620986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Paired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76D1F66-5159-3045-B435-5E414F622575}"/>
              </a:ext>
            </a:extLst>
          </p:cNvPr>
          <p:cNvSpPr/>
          <p:nvPr/>
        </p:nvSpPr>
        <p:spPr>
          <a:xfrm>
            <a:off x="776446" y="5546100"/>
            <a:ext cx="914400" cy="620986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&gt; 2 Groups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CE67463-0D57-B741-9938-B43C029F716A}"/>
                  </a:ext>
                </a:extLst>
              </p:cNvPr>
              <p:cNvSpPr/>
              <p:nvPr/>
            </p:nvSpPr>
            <p:spPr>
              <a:xfrm>
                <a:off x="1856374" y="1330001"/>
                <a:ext cx="4718736" cy="655150"/>
              </a:xfrm>
              <a:prstGeom prst="rect">
                <a:avLst/>
              </a:prstGeom>
              <a:noFill/>
              <a:ln>
                <a:solidFill>
                  <a:srgbClr val="33F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solidFill>
                            <a:srgbClr val="33F59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sz="2000" dirty="0">
                  <a:solidFill>
                    <a:srgbClr val="33F594"/>
                  </a:solidFill>
                  <a:latin typeface="Avenir Book" panose="02000503020000020003" pitchFamily="2" charset="0"/>
                </a:endParaRPr>
              </a:p>
              <a:p>
                <a:pPr algn="ctr"/>
                <a:r>
                  <a:rPr lang="en-US" sz="2000" dirty="0">
                    <a:solidFill>
                      <a:srgbClr val="33F594"/>
                    </a:solidFill>
                    <a:latin typeface="Avenir Book" panose="02000503020000020003" pitchFamily="2" charset="0"/>
                  </a:rPr>
                  <a:t>Mean</a:t>
                </a:r>
              </a:p>
            </p:txBody>
          </p:sp>
        </mc:Choice>
        <mc:Fallback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CE67463-0D57-B741-9938-B43C029F71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6374" y="1330001"/>
                <a:ext cx="4718736" cy="655150"/>
              </a:xfrm>
              <a:prstGeom prst="rect">
                <a:avLst/>
              </a:prstGeom>
              <a:blipFill>
                <a:blip r:embed="rId7"/>
                <a:stretch>
                  <a:fillRect b="-16981"/>
                </a:stretch>
              </a:blipFill>
              <a:ln>
                <a:solidFill>
                  <a:srgbClr val="33F594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663B921-108C-E446-86D7-F8239581A0BB}"/>
                  </a:ext>
                </a:extLst>
              </p:cNvPr>
              <p:cNvSpPr/>
              <p:nvPr/>
            </p:nvSpPr>
            <p:spPr>
              <a:xfrm>
                <a:off x="6868117" y="1319954"/>
                <a:ext cx="3380845" cy="655150"/>
              </a:xfrm>
              <a:prstGeom prst="rect">
                <a:avLst/>
              </a:prstGeom>
              <a:noFill/>
              <a:ln>
                <a:solidFill>
                  <a:srgbClr val="33F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dirty="0" smtClean="0">
                          <a:solidFill>
                            <a:srgbClr val="33F59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dirty="0">
                  <a:solidFill>
                    <a:srgbClr val="33F594"/>
                  </a:solidFill>
                  <a:latin typeface="Avenir Book" panose="02000503020000020003" pitchFamily="2" charset="0"/>
                </a:endParaRPr>
              </a:p>
              <a:p>
                <a:pPr algn="ctr"/>
                <a:r>
                  <a:rPr lang="en-US" sz="2000" dirty="0">
                    <a:solidFill>
                      <a:srgbClr val="33F594"/>
                    </a:solidFill>
                    <a:latin typeface="Avenir Book" panose="02000503020000020003" pitchFamily="2" charset="0"/>
                  </a:rPr>
                  <a:t>Proportions</a:t>
                </a:r>
              </a:p>
            </p:txBody>
          </p:sp>
        </mc:Choice>
        <mc:Fallback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663B921-108C-E446-86D7-F8239581A0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8117" y="1319954"/>
                <a:ext cx="3380845" cy="655150"/>
              </a:xfrm>
              <a:prstGeom prst="rect">
                <a:avLst/>
              </a:prstGeom>
              <a:blipFill>
                <a:blip r:embed="rId8"/>
                <a:stretch>
                  <a:fillRect b="-16667"/>
                </a:stretch>
              </a:blipFill>
              <a:ln>
                <a:solidFill>
                  <a:srgbClr val="33F594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2C6C0EF-C573-4E4F-AB06-1CEC81CE153B}"/>
                  </a:ext>
                </a:extLst>
              </p:cNvPr>
              <p:cNvSpPr/>
              <p:nvPr/>
            </p:nvSpPr>
            <p:spPr>
              <a:xfrm>
                <a:off x="10541969" y="1319953"/>
                <a:ext cx="811832" cy="655150"/>
              </a:xfrm>
              <a:prstGeom prst="rect">
                <a:avLst/>
              </a:prstGeom>
              <a:noFill/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 sz="1600" b="0" i="0" dirty="0" smtClean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venir Book" panose="02000503020000020003" pitchFamily="2" charset="0"/>
                        </a:rPr>
                        <m:t>Other</m:t>
                      </m:r>
                    </m:oMath>
                  </m:oMathPara>
                </a14:m>
                <a:endParaRPr lang="en-US" sz="1600" dirty="0">
                  <a:solidFill>
                    <a:schemeClr val="bg2">
                      <a:lumMod val="90000"/>
                    </a:schemeClr>
                  </a:solidFill>
                  <a:latin typeface="Avenir Book" panose="02000503020000020003" pitchFamily="2" charset="0"/>
                </a:endParaRPr>
              </a:p>
            </p:txBody>
          </p:sp>
        </mc:Choice>
        <mc:Fallback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2C6C0EF-C573-4E4F-AB06-1CEC81CE15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1969" y="1319953"/>
                <a:ext cx="811832" cy="65515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chemeClr val="bg2">
                    <a:lumMod val="9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Rectangle 33">
            <a:extLst>
              <a:ext uri="{FF2B5EF4-FFF2-40B4-BE49-F238E27FC236}">
                <a16:creationId xmlns:a16="http://schemas.microsoft.com/office/drawing/2014/main" id="{00FB8A3A-8BE2-D24F-AE6F-C9648B9A3C6F}"/>
              </a:ext>
            </a:extLst>
          </p:cNvPr>
          <p:cNvSpPr/>
          <p:nvPr/>
        </p:nvSpPr>
        <p:spPr>
          <a:xfrm>
            <a:off x="10541969" y="2287705"/>
            <a:ext cx="811832" cy="3817069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Out of Scope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D6D090F-09F7-9942-B7BB-01150002A72C}"/>
              </a:ext>
            </a:extLst>
          </p:cNvPr>
          <p:cNvSpPr/>
          <p:nvPr/>
        </p:nvSpPr>
        <p:spPr>
          <a:xfrm>
            <a:off x="1870712" y="5546101"/>
            <a:ext cx="4718736" cy="558673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ANOVA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8952475-0907-8A43-B39A-BC2FA07B2793}"/>
              </a:ext>
            </a:extLst>
          </p:cNvPr>
          <p:cNvSpPr/>
          <p:nvPr/>
        </p:nvSpPr>
        <p:spPr>
          <a:xfrm>
            <a:off x="6681601" y="5546101"/>
            <a:ext cx="3593829" cy="558673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?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2548E6A4-DC16-6E4D-A235-18EF1852CBD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t="11441" r="77785" b="74514"/>
          <a:stretch/>
        </p:blipFill>
        <p:spPr>
          <a:xfrm>
            <a:off x="3138653" y="2175708"/>
            <a:ext cx="1958012" cy="53691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C7DA801-A8A7-CC4D-A372-570EBE5BC17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51367" t="9050" r="37025" b="74916"/>
          <a:stretch/>
        </p:blipFill>
        <p:spPr>
          <a:xfrm>
            <a:off x="1856374" y="2170070"/>
            <a:ext cx="1216153" cy="72859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77E63FC-E55A-2E45-A66D-2866F30A608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45821" t="28957" b="34923"/>
          <a:stretch/>
        </p:blipFill>
        <p:spPr>
          <a:xfrm>
            <a:off x="1799910" y="3101626"/>
            <a:ext cx="4775200" cy="138074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9CE36DE-AFBF-7643-8D3C-EA0EE851027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50075" t="68543" r="34260" b="22366"/>
          <a:stretch/>
        </p:blipFill>
        <p:spPr>
          <a:xfrm>
            <a:off x="1920602" y="4851646"/>
            <a:ext cx="1380744" cy="34747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D50CC12-0ABA-AB43-BB43-7D105117EDF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75726" t="67902" r="8609" b="23007"/>
          <a:stretch/>
        </p:blipFill>
        <p:spPr>
          <a:xfrm>
            <a:off x="3427287" y="4827313"/>
            <a:ext cx="1380744" cy="34747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A11845A-F577-2C42-A4E3-61656ED7330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50386" t="77633" r="35401" b="13037"/>
          <a:stretch/>
        </p:blipFill>
        <p:spPr>
          <a:xfrm>
            <a:off x="7852151" y="2275248"/>
            <a:ext cx="1252728" cy="35661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B5AF5F91-4F50-1348-8113-75C6E3091A6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45476" t="85887" r="29106" b="2841"/>
          <a:stretch/>
        </p:blipFill>
        <p:spPr>
          <a:xfrm>
            <a:off x="7358375" y="3537055"/>
            <a:ext cx="2240280" cy="430887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7A56F75-D151-1345-9E06-A1EEF3158AF5}"/>
              </a:ext>
            </a:extLst>
          </p:cNvPr>
          <p:cNvSpPr/>
          <p:nvPr/>
        </p:nvSpPr>
        <p:spPr>
          <a:xfrm>
            <a:off x="7788144" y="4050326"/>
            <a:ext cx="1143325" cy="365832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33F594"/>
                </a:solidFill>
                <a:latin typeface="Avenir Book" panose="02000503020000020003" pitchFamily="2" charset="0"/>
              </a:rPr>
              <a:t>Pooled proportion   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F7CAADC-8453-F647-8F00-F9C80BBEBE8A}"/>
              </a:ext>
            </a:extLst>
          </p:cNvPr>
          <p:cNvCxnSpPr/>
          <p:nvPr/>
        </p:nvCxnSpPr>
        <p:spPr>
          <a:xfrm flipV="1">
            <a:off x="8110584" y="3851996"/>
            <a:ext cx="0" cy="380265"/>
          </a:xfrm>
          <a:prstGeom prst="straightConnector1">
            <a:avLst/>
          </a:prstGeom>
          <a:ln>
            <a:solidFill>
              <a:srgbClr val="28323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EACA6679-E3D9-CF4A-80B8-8174F5B79B97}"/>
              </a:ext>
            </a:extLst>
          </p:cNvPr>
          <p:cNvSpPr/>
          <p:nvPr/>
        </p:nvSpPr>
        <p:spPr>
          <a:xfrm>
            <a:off x="776446" y="1319953"/>
            <a:ext cx="10639108" cy="4847133"/>
          </a:xfrm>
          <a:prstGeom prst="rect">
            <a:avLst/>
          </a:prstGeom>
          <a:solidFill>
            <a:srgbClr val="283236">
              <a:alpha val="86000"/>
            </a:srgbClr>
          </a:solidFill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highlight>
                  <a:srgbClr val="33F594"/>
                </a:highlight>
                <a:latin typeface="Avenir Book" panose="02000503020000020003" pitchFamily="2" charset="0"/>
              </a:rPr>
              <a:t>Replace All of this With Bayesian Modelling</a:t>
            </a:r>
          </a:p>
        </p:txBody>
      </p:sp>
    </p:spTree>
    <p:extLst>
      <p:ext uri="{BB962C8B-B14F-4D97-AF65-F5344CB8AC3E}">
        <p14:creationId xmlns:p14="http://schemas.microsoft.com/office/powerpoint/2010/main" val="187808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B48F8-4A73-3A4C-A3A2-86FDF9140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B5C6F-B1F1-9247-9262-30D78C360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189" y="2869482"/>
            <a:ext cx="3594487" cy="6123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A7068F-4DD2-C644-9796-9C40AEDE3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189" y="5067206"/>
            <a:ext cx="3594487" cy="7038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523EFF-21E5-5145-AF25-E968CAB21C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7189" y="4012598"/>
            <a:ext cx="4943475" cy="10546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0A8665-93B6-C94E-947E-316480144F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3476" y="5059822"/>
            <a:ext cx="1417188" cy="7112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03EFBC-3DF5-3A4B-90DA-3B321597235A}"/>
              </a:ext>
            </a:extLst>
          </p:cNvPr>
          <p:cNvSpPr/>
          <p:nvPr/>
        </p:nvSpPr>
        <p:spPr>
          <a:xfrm>
            <a:off x="957600" y="2792020"/>
            <a:ext cx="1406037" cy="612395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MAP Test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C5F268-EB6C-E641-8AF0-3CDB1F50C0DF}"/>
              </a:ext>
            </a:extLst>
          </p:cNvPr>
          <p:cNvSpPr/>
          <p:nvPr/>
        </p:nvSpPr>
        <p:spPr>
          <a:xfrm>
            <a:off x="957600" y="4539902"/>
            <a:ext cx="1406037" cy="612395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Minimum Cost Test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AEDC01-BBB8-5648-8B09-7CB81F086571}"/>
              </a:ext>
            </a:extLst>
          </p:cNvPr>
          <p:cNvSpPr/>
          <p:nvPr/>
        </p:nvSpPr>
        <p:spPr>
          <a:xfrm>
            <a:off x="838200" y="6257532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venir Book" panose="02000503020000020003" pitchFamily="2" charset="0"/>
              </a:rPr>
              <a:t>https://</a:t>
            </a:r>
            <a:r>
              <a:rPr lang="en-US" sz="1100" dirty="0" err="1">
                <a:solidFill>
                  <a:schemeClr val="bg1"/>
                </a:solidFill>
                <a:latin typeface="Avenir Book" panose="02000503020000020003" pitchFamily="2" charset="0"/>
              </a:rPr>
              <a:t>www.probabilitycourse.com</a:t>
            </a:r>
            <a:r>
              <a:rPr lang="en-US" sz="1100" dirty="0">
                <a:solidFill>
                  <a:schemeClr val="bg1"/>
                </a:solidFill>
                <a:latin typeface="Avenir Book" panose="02000503020000020003" pitchFamily="2" charset="0"/>
              </a:rPr>
              <a:t>/chapter9/9_1_8_bayesian_hypothesis_testing.php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96E93-B589-3543-82EE-905A22E887F4}"/>
              </a:ext>
            </a:extLst>
          </p:cNvPr>
          <p:cNvSpPr/>
          <p:nvPr/>
        </p:nvSpPr>
        <p:spPr>
          <a:xfrm>
            <a:off x="957600" y="1479975"/>
            <a:ext cx="1406037" cy="612395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Just Inference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312231-7435-A74B-84FF-0D6C9411E001}"/>
              </a:ext>
            </a:extLst>
          </p:cNvPr>
          <p:cNvSpPr/>
          <p:nvPr/>
        </p:nvSpPr>
        <p:spPr>
          <a:xfrm>
            <a:off x="4118177" y="1654403"/>
            <a:ext cx="376096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https://</a:t>
            </a:r>
            <a:r>
              <a:rPr lang="en-US" dirty="0" err="1">
                <a:latin typeface="Avenir Book" panose="02000503020000020003" pitchFamily="2" charset="0"/>
              </a:rPr>
              <a:t>joomik.github.io</a:t>
            </a:r>
            <a:r>
              <a:rPr lang="en-US" dirty="0">
                <a:latin typeface="Avenir Book" panose="02000503020000020003" pitchFamily="2" charset="0"/>
              </a:rPr>
              <a:t>/</a:t>
            </a:r>
            <a:r>
              <a:rPr lang="en-US" dirty="0" err="1">
                <a:latin typeface="Avenir Book" panose="02000503020000020003" pitchFamily="2" charset="0"/>
              </a:rPr>
              <a:t>abtesting</a:t>
            </a:r>
            <a:r>
              <a:rPr lang="en-US" dirty="0">
                <a:latin typeface="Avenir Book" panose="02000503020000020003" pitchFamily="2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085584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6A26DA6-9C4A-E740-9CB4-379A23AA10C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988896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2"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D150E539-6353-CB49-BE6D-E72FF74D9460}"/>
              </a:ext>
            </a:extLst>
          </p:cNvPr>
          <p:cNvSpPr/>
          <p:nvPr/>
        </p:nvSpPr>
        <p:spPr>
          <a:xfrm>
            <a:off x="5773636" y="2321004"/>
            <a:ext cx="64472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800" dirty="0">
                <a:solidFill>
                  <a:srgbClr val="33F594"/>
                </a:solidFill>
                <a:latin typeface="Avenir Black" panose="02000503020000020003" pitchFamily="2" charset="0"/>
              </a:rPr>
              <a:t>ï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2046524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9AAA1D2-66A5-1D45-8639-7508A557AAE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8064223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2"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F63ED62-E69C-5D45-9248-EE181531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lack" panose="02000503020000020003" pitchFamily="2" charset="0"/>
              </a:rPr>
              <a:t>Goal</a:t>
            </a:r>
            <a:endParaRPr lang="en-US" dirty="0"/>
          </a:p>
        </p:txBody>
      </p:sp>
      <p:sp>
        <p:nvSpPr>
          <p:cNvPr id="5" name="ee4pHeader2">
            <a:extLst>
              <a:ext uri="{FF2B5EF4-FFF2-40B4-BE49-F238E27FC236}">
                <a16:creationId xmlns:a16="http://schemas.microsoft.com/office/drawing/2014/main" id="{61CB3CFB-D0CC-F241-99AF-A01965E78576}"/>
              </a:ext>
            </a:extLst>
          </p:cNvPr>
          <p:cNvSpPr txBox="1"/>
          <p:nvPr/>
        </p:nvSpPr>
        <p:spPr>
          <a:xfrm>
            <a:off x="1124607" y="1723697"/>
            <a:ext cx="9059917" cy="3258206"/>
          </a:xfrm>
          <a:prstGeom prst="rect">
            <a:avLst/>
          </a:prstGeom>
          <a:noFill/>
          <a:ln cap="rnd">
            <a:noFill/>
          </a:ln>
        </p:spPr>
        <p:txBody>
          <a:bodyPr wrap="square" lIns="0" tIns="0" rIns="0" bIns="0" rtlCol="0" anchor="b" anchorCtr="0">
            <a:noAutofit/>
          </a:bodyPr>
          <a:lstStyle/>
          <a:p>
            <a:pPr marL="0" lvl="3"/>
            <a:r>
              <a:rPr lang="en-US" sz="5400" b="1" dirty="0">
                <a:solidFill>
                  <a:schemeClr val="bg1"/>
                </a:solidFill>
                <a:latin typeface="Avenir Book" panose="02000503020000020003" pitchFamily="2" charset="0"/>
              </a:rPr>
              <a:t>Developing the Bayesian muscle to solve a wide range of problems</a:t>
            </a:r>
          </a:p>
        </p:txBody>
      </p:sp>
    </p:spTree>
    <p:extLst>
      <p:ext uri="{BB962C8B-B14F-4D97-AF65-F5344CB8AC3E}">
        <p14:creationId xmlns:p14="http://schemas.microsoft.com/office/powerpoint/2010/main" val="64903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AE99FC0-AB4F-B44F-A9F1-A43C965FE5C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552223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6"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2">
            <a:extLst>
              <a:ext uri="{FF2B5EF4-FFF2-40B4-BE49-F238E27FC236}">
                <a16:creationId xmlns:a16="http://schemas.microsoft.com/office/drawing/2014/main" id="{6D5787B0-7933-3742-A916-41151C21E5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91440" anchor="t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cs typeface="Futura Medium" panose="020B0602020204020303" pitchFamily="34" charset="-79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3400" dirty="0">
                <a:solidFill>
                  <a:srgbClr val="33F594"/>
                </a:solidFill>
                <a:latin typeface="Avenir Black" panose="02000503020000020003" pitchFamily="2" charset="0"/>
              </a:rPr>
              <a:t>Naïve Bayesian Philosophy </a:t>
            </a:r>
          </a:p>
        </p:txBody>
      </p:sp>
      <p:sp>
        <p:nvSpPr>
          <p:cNvPr id="6" name="ee4pContent2">
            <a:extLst>
              <a:ext uri="{FF2B5EF4-FFF2-40B4-BE49-F238E27FC236}">
                <a16:creationId xmlns:a16="http://schemas.microsoft.com/office/drawing/2014/main" id="{61CA0069-0C95-BD4F-A407-4DCD82CB4F9B}"/>
              </a:ext>
            </a:extLst>
          </p:cNvPr>
          <p:cNvSpPr txBox="1"/>
          <p:nvPr/>
        </p:nvSpPr>
        <p:spPr>
          <a:xfrm>
            <a:off x="4230932" y="2955600"/>
            <a:ext cx="3321459" cy="2912400"/>
          </a:xfrm>
          <a:prstGeom prst="rect">
            <a:avLst/>
          </a:prstGeom>
          <a:ln cap="rnd">
            <a:noFill/>
          </a:ln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Trebuchet MS" panose="020B0603020202020204" pitchFamily="34" charset="0"/>
              <a:buChar char="​"/>
              <a:defRPr sz="200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  <a:lvl2pPr marL="324000" lvl="1" indent="-21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Trebuchet MS" panose="020B0603020202020204" pitchFamily="34" charset="0"/>
              <a:buChar char="•"/>
              <a:defRPr sz="2000">
                <a:latin typeface="Trebuchet MS" panose="020B0603020202020204" pitchFamily="34" charset="0"/>
                <a:sym typeface="Trebuchet MS" panose="020B0603020202020204" pitchFamily="34" charset="0"/>
              </a:defRPr>
            </a:lvl2pPr>
            <a:lvl3pPr marL="648000" lvl="2" indent="-21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Trebuchet MS" panose="020B0603020202020204" pitchFamily="34" charset="0"/>
              <a:buChar char="–"/>
              <a:defRPr sz="2000">
                <a:latin typeface="Trebuchet MS" panose="020B0603020202020204" pitchFamily="34" charset="0"/>
                <a:sym typeface="Trebuchet MS" panose="020B0603020202020204" pitchFamily="34" charset="0"/>
              </a:defRPr>
            </a:lvl3pPr>
            <a:lvl4pPr marL="0" lvl="3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Trebuchet MS" panose="020B0603020202020204" pitchFamily="34" charset="0"/>
              <a:buChar char="​"/>
              <a:defRPr sz="24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4pPr>
            <a:lvl5pPr marL="0" lvl="4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Trebuchet MS" panose="020B0603020202020204" pitchFamily="34" charset="0"/>
              <a:buChar char="​"/>
              <a:defRPr sz="2400" b="1">
                <a:latin typeface="Trebuchet MS" panose="020B0603020202020204" pitchFamily="34" charset="0"/>
                <a:sym typeface="Trebuchet MS" panose="020B0603020202020204" pitchFamily="34" charset="0"/>
              </a:defRPr>
            </a:lvl5pPr>
            <a:lvl6pPr marL="324000" lvl="5" indent="-21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Trebuchet MS" panose="020B0603020202020204" pitchFamily="34" charset="0"/>
              <a:buChar char="•"/>
              <a:defRPr sz="2400">
                <a:latin typeface="Trebuchet MS" panose="020B0603020202020204" pitchFamily="34" charset="0"/>
                <a:sym typeface="Trebuchet MS" panose="020B0603020202020204" pitchFamily="34" charset="0"/>
              </a:defRPr>
            </a:lvl6pPr>
            <a:lvl7pPr marL="0" lvl="6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Trebuchet MS" panose="020B0603020202020204" pitchFamily="34" charset="0"/>
              <a:buChar char="​"/>
              <a:defRPr sz="540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7pPr>
            <a:lvl8pPr marL="0" lvl="7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Trebuchet MS" panose="020B0603020202020204" pitchFamily="34" charset="0"/>
              <a:buChar char="​"/>
              <a:defRPr sz="66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8pPr>
            <a:lvl9pPr marL="0" lvl="8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Trebuchet MS" panose="020B0603020202020204" pitchFamily="34" charset="0"/>
              <a:buChar char="​"/>
              <a:defRPr sz="44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Starting from Simple Probabilistic modelling</a:t>
            </a:r>
          </a:p>
          <a:p>
            <a:pPr>
              <a:buNone/>
            </a:pPr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Adapting it in a a Bayesian setting</a:t>
            </a: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And moving towards ML models </a:t>
            </a:r>
          </a:p>
          <a:p>
            <a:pPr>
              <a:buNone/>
            </a:pPr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pPr>
              <a:buNone/>
            </a:pPr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7" name="ee4pHeader1">
            <a:extLst>
              <a:ext uri="{FF2B5EF4-FFF2-40B4-BE49-F238E27FC236}">
                <a16:creationId xmlns:a16="http://schemas.microsoft.com/office/drawing/2014/main" id="{83BC5F87-448F-9949-8A51-9B316FE6B5F2}"/>
              </a:ext>
            </a:extLst>
          </p:cNvPr>
          <p:cNvSpPr txBox="1"/>
          <p:nvPr/>
        </p:nvSpPr>
        <p:spPr>
          <a:xfrm>
            <a:off x="628199" y="2077200"/>
            <a:ext cx="3321459" cy="759600"/>
          </a:xfrm>
          <a:prstGeom prst="rect">
            <a:avLst/>
          </a:prstGeom>
          <a:noFill/>
          <a:ln cap="rnd">
            <a:noFill/>
          </a:ln>
        </p:spPr>
        <p:txBody>
          <a:bodyPr wrap="square" lIns="0" tIns="0" rIns="0" bIns="0" rtlCol="0" anchor="b" anchorCtr="0">
            <a:noAutofit/>
          </a:bodyPr>
          <a:lstStyle/>
          <a:p>
            <a:pPr marL="0" lvl="3"/>
            <a:r>
              <a:rPr lang="en-US" sz="2400" b="1" dirty="0">
                <a:solidFill>
                  <a:srgbClr val="33F594"/>
                </a:solidFill>
                <a:latin typeface="Avenir Book" panose="02000503020000020003" pitchFamily="2" charset="0"/>
              </a:rPr>
              <a:t>Intuitive (Visual) Understanding of the Bayesian Reasoning</a:t>
            </a:r>
          </a:p>
        </p:txBody>
      </p:sp>
      <p:sp>
        <p:nvSpPr>
          <p:cNvPr id="8" name="ee4pHeader2">
            <a:extLst>
              <a:ext uri="{FF2B5EF4-FFF2-40B4-BE49-F238E27FC236}">
                <a16:creationId xmlns:a16="http://schemas.microsoft.com/office/drawing/2014/main" id="{35761BA6-0584-4D45-80BF-297D973BE297}"/>
              </a:ext>
            </a:extLst>
          </p:cNvPr>
          <p:cNvSpPr txBox="1"/>
          <p:nvPr/>
        </p:nvSpPr>
        <p:spPr>
          <a:xfrm>
            <a:off x="4230932" y="2077200"/>
            <a:ext cx="3321459" cy="759600"/>
          </a:xfrm>
          <a:prstGeom prst="rect">
            <a:avLst/>
          </a:prstGeom>
          <a:noFill/>
          <a:ln cap="rnd">
            <a:noFill/>
          </a:ln>
        </p:spPr>
        <p:txBody>
          <a:bodyPr wrap="square" lIns="0" tIns="0" rIns="0" bIns="0" rtlCol="0" anchor="b" anchorCtr="0">
            <a:noAutofit/>
          </a:bodyPr>
          <a:lstStyle/>
          <a:p>
            <a:pPr marL="0" lvl="3"/>
            <a:r>
              <a:rPr lang="en-US" sz="2400" b="1" dirty="0">
                <a:solidFill>
                  <a:srgbClr val="33F594"/>
                </a:solidFill>
                <a:latin typeface="Avenir Book" panose="02000503020000020003" pitchFamily="2" charset="0"/>
              </a:rPr>
              <a:t>Ability to model real world problems in a Bayesian Setting</a:t>
            </a:r>
          </a:p>
        </p:txBody>
      </p:sp>
      <p:sp>
        <p:nvSpPr>
          <p:cNvPr id="9" name="ee4pHeader3">
            <a:extLst>
              <a:ext uri="{FF2B5EF4-FFF2-40B4-BE49-F238E27FC236}">
                <a16:creationId xmlns:a16="http://schemas.microsoft.com/office/drawing/2014/main" id="{BA2449B1-2D3E-084E-A5F8-54B0F2B8DA70}"/>
              </a:ext>
            </a:extLst>
          </p:cNvPr>
          <p:cNvSpPr txBox="1"/>
          <p:nvPr/>
        </p:nvSpPr>
        <p:spPr>
          <a:xfrm>
            <a:off x="7956141" y="2077200"/>
            <a:ext cx="3321459" cy="759600"/>
          </a:xfrm>
          <a:prstGeom prst="rect">
            <a:avLst/>
          </a:prstGeom>
          <a:noFill/>
          <a:ln cap="rnd">
            <a:noFill/>
          </a:ln>
        </p:spPr>
        <p:txBody>
          <a:bodyPr wrap="square" lIns="0" tIns="0" rIns="0" bIns="0" rtlCol="0" anchor="b" anchorCtr="0">
            <a:noAutofit/>
          </a:bodyPr>
          <a:lstStyle/>
          <a:p>
            <a:pPr marL="0" lvl="3"/>
            <a:r>
              <a:rPr lang="en-US" sz="2400" b="1" dirty="0">
                <a:solidFill>
                  <a:srgbClr val="33F594"/>
                </a:solidFill>
                <a:latin typeface="Avenir Book" panose="02000503020000020003" pitchFamily="2" charset="0"/>
              </a:rPr>
              <a:t>Fluency in the Calculus of Bayesian Stats &amp; ML model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3CB0E5-13AB-6244-8BF8-EC49A4B52283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4843943" y="5367825"/>
            <a:ext cx="1735444" cy="61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569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0551BAA-CA33-204B-902E-EEAE3F1A7C9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7039882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9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E8F3234-0834-9349-A3A1-196B426F169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GB" sz="3200" b="1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53FB1-DCCC-7441-809F-2C6EAFBA6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768B9-D095-034E-B2CC-8A9559DFD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0000"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What is Hypothesis Testing?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Map of the different kinds of hypothesis testing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All in one diagram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p-value, confidence level, significance level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Sensitivity/Specificity,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Type I/II Errors,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⍺, </a:t>
            </a:r>
            <a:r>
              <a:rPr lang="el-GR" dirty="0"/>
              <a:t>β</a:t>
            </a:r>
            <a:endParaRPr lang="en-GB" dirty="0"/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Precision/Recall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Statistical Power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Motivation for Bayesian Methods</a:t>
            </a:r>
            <a:br>
              <a:rPr lang="en-GB" dirty="0"/>
            </a:br>
            <a:endParaRPr lang="en-GB" b="1" dirty="0"/>
          </a:p>
          <a:p>
            <a:pPr marL="0" indent="0">
              <a:buNone/>
            </a:pPr>
            <a:br>
              <a:rPr lang="en-GB" dirty="0"/>
            </a:b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57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ct 17" hidden="1">
            <a:extLst>
              <a:ext uri="{FF2B5EF4-FFF2-40B4-BE49-F238E27FC236}">
                <a16:creationId xmlns:a16="http://schemas.microsoft.com/office/drawing/2014/main" id="{E0F0D0E2-5A8D-1E49-9E45-16A7AF3B5D9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0378144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0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E6E61E2F-066F-AA42-B48B-32C0BBEAC65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GB" sz="3200" b="1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896FBF-DBC0-2540-8F1B-19E4627D1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Map of the different kinds of hypothesis testing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4ED7C8-D775-EF43-87DD-D86F4BB025C0}"/>
              </a:ext>
            </a:extLst>
          </p:cNvPr>
          <p:cNvSpPr/>
          <p:nvPr/>
        </p:nvSpPr>
        <p:spPr>
          <a:xfrm>
            <a:off x="776446" y="2169122"/>
            <a:ext cx="914400" cy="620986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1 Sample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798B93-3274-2840-80BA-E37D18722E6D}"/>
              </a:ext>
            </a:extLst>
          </p:cNvPr>
          <p:cNvSpPr/>
          <p:nvPr/>
        </p:nvSpPr>
        <p:spPr>
          <a:xfrm>
            <a:off x="776446" y="3062644"/>
            <a:ext cx="914400" cy="1379711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2 Sample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3729F8-3F91-6A4C-8D7D-CDF22908EFA9}"/>
              </a:ext>
            </a:extLst>
          </p:cNvPr>
          <p:cNvSpPr/>
          <p:nvPr/>
        </p:nvSpPr>
        <p:spPr>
          <a:xfrm>
            <a:off x="776446" y="4714890"/>
            <a:ext cx="914400" cy="620986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Paired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31CB3F-E7DE-8940-87F6-EB3A440659B4}"/>
              </a:ext>
            </a:extLst>
          </p:cNvPr>
          <p:cNvSpPr/>
          <p:nvPr/>
        </p:nvSpPr>
        <p:spPr>
          <a:xfrm>
            <a:off x="776446" y="5546101"/>
            <a:ext cx="914400" cy="558673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&gt; 2 Groups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492E20BC-385C-F549-A9F4-8D3089000E29}"/>
                  </a:ext>
                </a:extLst>
              </p:cNvPr>
              <p:cNvSpPr/>
              <p:nvPr/>
            </p:nvSpPr>
            <p:spPr>
              <a:xfrm>
                <a:off x="1856374" y="1330001"/>
                <a:ext cx="4718736" cy="655150"/>
              </a:xfrm>
              <a:prstGeom prst="rect">
                <a:avLst/>
              </a:prstGeom>
              <a:noFill/>
              <a:ln>
                <a:solidFill>
                  <a:srgbClr val="33F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solidFill>
                            <a:srgbClr val="33F59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sz="2000" dirty="0">
                  <a:solidFill>
                    <a:srgbClr val="33F594"/>
                  </a:solidFill>
                  <a:latin typeface="Avenir Book" panose="02000503020000020003" pitchFamily="2" charset="0"/>
                </a:endParaRPr>
              </a:p>
              <a:p>
                <a:pPr algn="ctr"/>
                <a:r>
                  <a:rPr lang="en-US" sz="2000" dirty="0">
                    <a:solidFill>
                      <a:srgbClr val="33F594"/>
                    </a:solidFill>
                    <a:latin typeface="Avenir Book" panose="02000503020000020003" pitchFamily="2" charset="0"/>
                  </a:rPr>
                  <a:t>Mean</a:t>
                </a:r>
              </a:p>
            </p:txBody>
          </p:sp>
        </mc:Choice>
        <mc:Fallback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492E20BC-385C-F549-A9F4-8D3089000E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6374" y="1330001"/>
                <a:ext cx="4718736" cy="655150"/>
              </a:xfrm>
              <a:prstGeom prst="rect">
                <a:avLst/>
              </a:prstGeom>
              <a:blipFill>
                <a:blip r:embed="rId7"/>
                <a:stretch>
                  <a:fillRect b="-16981"/>
                </a:stretch>
              </a:blipFill>
              <a:ln>
                <a:solidFill>
                  <a:srgbClr val="33F594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B3A60F9-130F-9440-878C-CE224735275E}"/>
                  </a:ext>
                </a:extLst>
              </p:cNvPr>
              <p:cNvSpPr/>
              <p:nvPr/>
            </p:nvSpPr>
            <p:spPr>
              <a:xfrm>
                <a:off x="6868117" y="1319954"/>
                <a:ext cx="3380845" cy="655150"/>
              </a:xfrm>
              <a:prstGeom prst="rect">
                <a:avLst/>
              </a:prstGeom>
              <a:noFill/>
              <a:ln>
                <a:solidFill>
                  <a:srgbClr val="33F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dirty="0" smtClean="0">
                          <a:solidFill>
                            <a:srgbClr val="33F59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dirty="0">
                  <a:solidFill>
                    <a:srgbClr val="33F594"/>
                  </a:solidFill>
                  <a:latin typeface="Avenir Book" panose="02000503020000020003" pitchFamily="2" charset="0"/>
                </a:endParaRPr>
              </a:p>
              <a:p>
                <a:pPr algn="ctr"/>
                <a:r>
                  <a:rPr lang="en-US" sz="2000" dirty="0">
                    <a:solidFill>
                      <a:srgbClr val="33F594"/>
                    </a:solidFill>
                    <a:latin typeface="Avenir Book" panose="02000503020000020003" pitchFamily="2" charset="0"/>
                  </a:rPr>
                  <a:t>Proportions</a:t>
                </a:r>
              </a:p>
            </p:txBody>
          </p:sp>
        </mc:Choice>
        <mc:Fallback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B3A60F9-130F-9440-878C-CE22473527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8117" y="1319954"/>
                <a:ext cx="3380845" cy="655150"/>
              </a:xfrm>
              <a:prstGeom prst="rect">
                <a:avLst/>
              </a:prstGeom>
              <a:blipFill>
                <a:blip r:embed="rId8"/>
                <a:stretch>
                  <a:fillRect b="-16667"/>
                </a:stretch>
              </a:blipFill>
              <a:ln>
                <a:solidFill>
                  <a:srgbClr val="33F594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08DE922-AAF1-7C46-B053-7F6143CBCFB8}"/>
                  </a:ext>
                </a:extLst>
              </p:cNvPr>
              <p:cNvSpPr/>
              <p:nvPr/>
            </p:nvSpPr>
            <p:spPr>
              <a:xfrm>
                <a:off x="10541969" y="1319953"/>
                <a:ext cx="811832" cy="655150"/>
              </a:xfrm>
              <a:prstGeom prst="rect">
                <a:avLst/>
              </a:prstGeom>
              <a:noFill/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 sz="1600" b="0" i="0" dirty="0" smtClean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venir Book" panose="02000503020000020003" pitchFamily="2" charset="0"/>
                        </a:rPr>
                        <m:t>Other</m:t>
                      </m:r>
                    </m:oMath>
                  </m:oMathPara>
                </a14:m>
                <a:endParaRPr lang="en-US" sz="1600" dirty="0">
                  <a:solidFill>
                    <a:schemeClr val="bg2">
                      <a:lumMod val="90000"/>
                    </a:schemeClr>
                  </a:solidFill>
                  <a:latin typeface="Avenir Book" panose="02000503020000020003" pitchFamily="2" charset="0"/>
                </a:endParaRPr>
              </a:p>
            </p:txBody>
          </p:sp>
        </mc:Choice>
        <mc:Fallback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08DE922-AAF1-7C46-B053-7F6143CBCF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1969" y="1319953"/>
                <a:ext cx="811832" cy="65515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chemeClr val="bg2">
                    <a:lumMod val="9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9333C559-6FEF-A544-9FDB-A70935DFE2B6}"/>
              </a:ext>
            </a:extLst>
          </p:cNvPr>
          <p:cNvSpPr/>
          <p:nvPr/>
        </p:nvSpPr>
        <p:spPr>
          <a:xfrm>
            <a:off x="1870712" y="5546101"/>
            <a:ext cx="4718736" cy="558673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ANOVA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0E3EB0-1998-284C-8654-35C1BE4A1C13}"/>
              </a:ext>
            </a:extLst>
          </p:cNvPr>
          <p:cNvSpPr/>
          <p:nvPr/>
        </p:nvSpPr>
        <p:spPr>
          <a:xfrm>
            <a:off x="10541969" y="2287705"/>
            <a:ext cx="811832" cy="3817069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Out of Scope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703CB8-A113-184A-B77A-D8CA8DE9DA33}"/>
              </a:ext>
            </a:extLst>
          </p:cNvPr>
          <p:cNvSpPr/>
          <p:nvPr/>
        </p:nvSpPr>
        <p:spPr>
          <a:xfrm>
            <a:off x="6681601" y="5546101"/>
            <a:ext cx="3593829" cy="558673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?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357155C-73E1-B641-B339-6A54B5D0EB71}"/>
              </a:ext>
            </a:extLst>
          </p:cNvPr>
          <p:cNvSpPr/>
          <p:nvPr/>
        </p:nvSpPr>
        <p:spPr>
          <a:xfrm>
            <a:off x="1957384" y="3062644"/>
            <a:ext cx="8318045" cy="1379711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33F594"/>
                </a:solidFill>
                <a:latin typeface="Avenir Book" panose="02000503020000020003" pitchFamily="2" charset="0"/>
              </a:rPr>
              <a:t>A/B Testing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D4FA814-15D4-6342-9A9F-479E546136CA}"/>
              </a:ext>
            </a:extLst>
          </p:cNvPr>
          <p:cNvSpPr/>
          <p:nvPr/>
        </p:nvSpPr>
        <p:spPr>
          <a:xfrm>
            <a:off x="1957384" y="2169122"/>
            <a:ext cx="8318045" cy="620986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33F594"/>
                </a:solidFill>
                <a:latin typeface="Avenir Book" panose="02000503020000020003" pitchFamily="2" charset="0"/>
              </a:rPr>
              <a:t>High School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8FEC829-D129-4946-ABD2-2C3A6C8722BD}"/>
              </a:ext>
            </a:extLst>
          </p:cNvPr>
          <p:cNvSpPr/>
          <p:nvPr/>
        </p:nvSpPr>
        <p:spPr>
          <a:xfrm>
            <a:off x="1957384" y="4714891"/>
            <a:ext cx="8318045" cy="620986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33F594"/>
                </a:solidFill>
                <a:latin typeface="Avenir Book" panose="02000503020000020003" pitchFamily="2" charset="0"/>
              </a:rPr>
              <a:t>Drug / Intervention Trials</a:t>
            </a:r>
          </a:p>
        </p:txBody>
      </p:sp>
    </p:spTree>
    <p:extLst>
      <p:ext uri="{BB962C8B-B14F-4D97-AF65-F5344CB8AC3E}">
        <p14:creationId xmlns:p14="http://schemas.microsoft.com/office/powerpoint/2010/main" val="1008683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708F3117-4657-094C-B5B4-5459E0D1159A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30259035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7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 hidden="1">
            <a:extLst>
              <a:ext uri="{FF2B5EF4-FFF2-40B4-BE49-F238E27FC236}">
                <a16:creationId xmlns:a16="http://schemas.microsoft.com/office/drawing/2014/main" id="{67E4BB88-EFAA-BF40-B30E-C0D1E880A96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GB" sz="3200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7F4391-098E-5B44-85A3-FC1046E9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dirty="0"/>
              <a:t>When to use the z-test versus t-test?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9F4B65-5506-D04F-92AE-FB62359226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1034707"/>
            <a:ext cx="4548916" cy="55847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F1E9692-5EF9-9F4C-8CD6-7E708E4ECF2E}"/>
              </a:ext>
            </a:extLst>
          </p:cNvPr>
          <p:cNvSpPr/>
          <p:nvPr/>
        </p:nvSpPr>
        <p:spPr>
          <a:xfrm>
            <a:off x="5502965" y="6362069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Avenir Light" panose="020B0402020203020204" pitchFamily="34" charset="77"/>
              </a:rPr>
              <a:t>https://</a:t>
            </a:r>
            <a:r>
              <a:rPr lang="en-US" sz="1050" dirty="0" err="1">
                <a:solidFill>
                  <a:schemeClr val="bg1"/>
                </a:solidFill>
                <a:latin typeface="Avenir Light" panose="020B0402020203020204" pitchFamily="34" charset="77"/>
              </a:rPr>
              <a:t>bloomingtontutors.com</a:t>
            </a:r>
            <a:r>
              <a:rPr lang="en-US" sz="1050" dirty="0">
                <a:solidFill>
                  <a:schemeClr val="bg1"/>
                </a:solidFill>
                <a:latin typeface="Avenir Light" panose="020B0402020203020204" pitchFamily="34" charset="77"/>
              </a:rPr>
              <a:t>/blog/when-to-use-the-z-test-versus-t-test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C8722A8-D5CB-984A-9FE8-3861C0E949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9280" y="956908"/>
            <a:ext cx="4829019" cy="278836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6B36B63-A347-3B43-A6F6-BDF8AF5B38DE}"/>
              </a:ext>
            </a:extLst>
          </p:cNvPr>
          <p:cNvSpPr/>
          <p:nvPr/>
        </p:nvSpPr>
        <p:spPr>
          <a:xfrm>
            <a:off x="5502965" y="5993580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venir Book" panose="02000503020000020003" pitchFamily="2" charset="0"/>
              </a:rPr>
              <a:t>https://</a:t>
            </a:r>
            <a:r>
              <a:rPr lang="en-US" sz="1200" dirty="0" err="1">
                <a:solidFill>
                  <a:schemeClr val="bg1"/>
                </a:solidFill>
                <a:latin typeface="Avenir Book" panose="02000503020000020003" pitchFamily="2" charset="0"/>
              </a:rPr>
              <a:t>andyjconnelly.wordpress.com</a:t>
            </a:r>
            <a:r>
              <a:rPr lang="en-US" sz="1200" dirty="0">
                <a:solidFill>
                  <a:schemeClr val="bg1"/>
                </a:solidFill>
                <a:latin typeface="Avenir Book" panose="02000503020000020003" pitchFamily="2" charset="0"/>
              </a:rPr>
              <a:t>/2017/05/16/uncertainty-and-repeats/</a:t>
            </a:r>
          </a:p>
        </p:txBody>
      </p:sp>
    </p:spTree>
    <p:extLst>
      <p:ext uri="{BB962C8B-B14F-4D97-AF65-F5344CB8AC3E}">
        <p14:creationId xmlns:p14="http://schemas.microsoft.com/office/powerpoint/2010/main" val="866461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Object 33" hidden="1">
            <a:extLst>
              <a:ext uri="{FF2B5EF4-FFF2-40B4-BE49-F238E27FC236}">
                <a16:creationId xmlns:a16="http://schemas.microsoft.com/office/drawing/2014/main" id="{A247CC81-78F7-5249-8AC9-67B9C750233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68991191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9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3163EFE2-8A4D-C34A-9E6F-70371F7E3FC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GB" sz="3200" b="1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896FBF-DBC0-2540-8F1B-19E4627D1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Map of the different kinds of hypothesis testing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4ED7C8-D775-EF43-87DD-D86F4BB025C0}"/>
              </a:ext>
            </a:extLst>
          </p:cNvPr>
          <p:cNvSpPr/>
          <p:nvPr/>
        </p:nvSpPr>
        <p:spPr>
          <a:xfrm>
            <a:off x="776446" y="2169122"/>
            <a:ext cx="914400" cy="620986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1 Sample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798B93-3274-2840-80BA-E37D18722E6D}"/>
              </a:ext>
            </a:extLst>
          </p:cNvPr>
          <p:cNvSpPr/>
          <p:nvPr/>
        </p:nvSpPr>
        <p:spPr>
          <a:xfrm>
            <a:off x="776446" y="3062644"/>
            <a:ext cx="914400" cy="1379711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2 Sample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3729F8-3F91-6A4C-8D7D-CDF22908EFA9}"/>
              </a:ext>
            </a:extLst>
          </p:cNvPr>
          <p:cNvSpPr/>
          <p:nvPr/>
        </p:nvSpPr>
        <p:spPr>
          <a:xfrm>
            <a:off x="776446" y="4714890"/>
            <a:ext cx="914400" cy="620986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Paired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31CB3F-E7DE-8940-87F6-EB3A440659B4}"/>
              </a:ext>
            </a:extLst>
          </p:cNvPr>
          <p:cNvSpPr/>
          <p:nvPr/>
        </p:nvSpPr>
        <p:spPr>
          <a:xfrm>
            <a:off x="776446" y="5546100"/>
            <a:ext cx="914400" cy="620986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&gt; 2 Groups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492E20BC-385C-F549-A9F4-8D3089000E29}"/>
                  </a:ext>
                </a:extLst>
              </p:cNvPr>
              <p:cNvSpPr/>
              <p:nvPr/>
            </p:nvSpPr>
            <p:spPr>
              <a:xfrm>
                <a:off x="1856374" y="1330001"/>
                <a:ext cx="4718736" cy="655150"/>
              </a:xfrm>
              <a:prstGeom prst="rect">
                <a:avLst/>
              </a:prstGeom>
              <a:noFill/>
              <a:ln>
                <a:solidFill>
                  <a:srgbClr val="33F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dirty="0" smtClean="0">
                          <a:solidFill>
                            <a:srgbClr val="33F59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sz="2000" dirty="0">
                  <a:solidFill>
                    <a:srgbClr val="33F594"/>
                  </a:solidFill>
                  <a:latin typeface="Avenir Book" panose="02000503020000020003" pitchFamily="2" charset="0"/>
                </a:endParaRPr>
              </a:p>
              <a:p>
                <a:pPr algn="ctr"/>
                <a:r>
                  <a:rPr lang="en-US" sz="2000" dirty="0">
                    <a:solidFill>
                      <a:srgbClr val="33F594"/>
                    </a:solidFill>
                    <a:latin typeface="Avenir Book" panose="02000503020000020003" pitchFamily="2" charset="0"/>
                  </a:rPr>
                  <a:t>Mean</a:t>
                </a:r>
              </a:p>
            </p:txBody>
          </p:sp>
        </mc:Choice>
        <mc:Fallback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492E20BC-385C-F549-A9F4-8D3089000E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6374" y="1330001"/>
                <a:ext cx="4718736" cy="655150"/>
              </a:xfrm>
              <a:prstGeom prst="rect">
                <a:avLst/>
              </a:prstGeom>
              <a:blipFill>
                <a:blip r:embed="rId7"/>
                <a:stretch>
                  <a:fillRect b="-16981"/>
                </a:stretch>
              </a:blipFill>
              <a:ln>
                <a:solidFill>
                  <a:srgbClr val="33F594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B3A60F9-130F-9440-878C-CE224735275E}"/>
                  </a:ext>
                </a:extLst>
              </p:cNvPr>
              <p:cNvSpPr/>
              <p:nvPr/>
            </p:nvSpPr>
            <p:spPr>
              <a:xfrm>
                <a:off x="6868117" y="1319954"/>
                <a:ext cx="3380845" cy="655150"/>
              </a:xfrm>
              <a:prstGeom prst="rect">
                <a:avLst/>
              </a:prstGeom>
              <a:noFill/>
              <a:ln>
                <a:solidFill>
                  <a:srgbClr val="33F59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dirty="0" smtClean="0">
                          <a:solidFill>
                            <a:srgbClr val="33F594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2000" dirty="0">
                  <a:solidFill>
                    <a:srgbClr val="33F594"/>
                  </a:solidFill>
                  <a:latin typeface="Avenir Book" panose="02000503020000020003" pitchFamily="2" charset="0"/>
                </a:endParaRPr>
              </a:p>
              <a:p>
                <a:pPr algn="ctr"/>
                <a:r>
                  <a:rPr lang="en-US" sz="2000" dirty="0">
                    <a:solidFill>
                      <a:srgbClr val="33F594"/>
                    </a:solidFill>
                    <a:latin typeface="Avenir Book" panose="02000503020000020003" pitchFamily="2" charset="0"/>
                  </a:rPr>
                  <a:t>Proportions</a:t>
                </a:r>
              </a:p>
            </p:txBody>
          </p:sp>
        </mc:Choice>
        <mc:Fallback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B3A60F9-130F-9440-878C-CE22473527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8117" y="1319954"/>
                <a:ext cx="3380845" cy="655150"/>
              </a:xfrm>
              <a:prstGeom prst="rect">
                <a:avLst/>
              </a:prstGeom>
              <a:blipFill>
                <a:blip r:embed="rId8"/>
                <a:stretch>
                  <a:fillRect b="-16667"/>
                </a:stretch>
              </a:blipFill>
              <a:ln>
                <a:solidFill>
                  <a:srgbClr val="33F594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08DE922-AAF1-7C46-B053-7F6143CBCFB8}"/>
                  </a:ext>
                </a:extLst>
              </p:cNvPr>
              <p:cNvSpPr/>
              <p:nvPr/>
            </p:nvSpPr>
            <p:spPr>
              <a:xfrm>
                <a:off x="10541969" y="1319953"/>
                <a:ext cx="811832" cy="655150"/>
              </a:xfrm>
              <a:prstGeom prst="rect">
                <a:avLst/>
              </a:prstGeom>
              <a:noFill/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 sz="1600" b="0" i="0" dirty="0" smtClean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Avenir Book" panose="02000503020000020003" pitchFamily="2" charset="0"/>
                        </a:rPr>
                        <m:t>Other</m:t>
                      </m:r>
                    </m:oMath>
                  </m:oMathPara>
                </a14:m>
                <a:endParaRPr lang="en-US" sz="1600" dirty="0">
                  <a:solidFill>
                    <a:schemeClr val="bg2">
                      <a:lumMod val="90000"/>
                    </a:schemeClr>
                  </a:solidFill>
                  <a:latin typeface="Avenir Book" panose="02000503020000020003" pitchFamily="2" charset="0"/>
                </a:endParaRPr>
              </a:p>
            </p:txBody>
          </p:sp>
        </mc:Choice>
        <mc:Fallback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08DE922-AAF1-7C46-B053-7F6143CBCFB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41969" y="1319953"/>
                <a:ext cx="811832" cy="65515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chemeClr val="bg2">
                    <a:lumMod val="9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060E3EB0-1998-284C-8654-35C1BE4A1C13}"/>
              </a:ext>
            </a:extLst>
          </p:cNvPr>
          <p:cNvSpPr/>
          <p:nvPr/>
        </p:nvSpPr>
        <p:spPr>
          <a:xfrm>
            <a:off x="10541969" y="2287705"/>
            <a:ext cx="811832" cy="3817069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Out of Scope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B5BEBA-063A-C04D-87BF-91FAF49C8313}"/>
              </a:ext>
            </a:extLst>
          </p:cNvPr>
          <p:cNvSpPr/>
          <p:nvPr/>
        </p:nvSpPr>
        <p:spPr>
          <a:xfrm>
            <a:off x="1870712" y="5546101"/>
            <a:ext cx="4718736" cy="558673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ANOVA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A39A65-22BA-5142-BA61-D5D261A58DCA}"/>
              </a:ext>
            </a:extLst>
          </p:cNvPr>
          <p:cNvSpPr/>
          <p:nvPr/>
        </p:nvSpPr>
        <p:spPr>
          <a:xfrm>
            <a:off x="6681601" y="5546101"/>
            <a:ext cx="3593829" cy="558673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Avenir Book" panose="02000503020000020003" pitchFamily="2" charset="0"/>
              </a:rPr>
              <a:t>?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99D939-D7A4-8442-A1A7-759AE09FE04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t="11441" r="77785" b="74514"/>
          <a:stretch/>
        </p:blipFill>
        <p:spPr>
          <a:xfrm>
            <a:off x="3138653" y="2175708"/>
            <a:ext cx="1958012" cy="53691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3015159-8148-5649-9F2D-FA1CC9B947E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51367" t="9050" r="37025" b="74916"/>
          <a:stretch/>
        </p:blipFill>
        <p:spPr>
          <a:xfrm>
            <a:off x="1856374" y="2170070"/>
            <a:ext cx="1216153" cy="72859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DF31E08-6269-0640-95C7-59345B4BE56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45821" t="28957" b="34923"/>
          <a:stretch/>
        </p:blipFill>
        <p:spPr>
          <a:xfrm>
            <a:off x="1799910" y="3101626"/>
            <a:ext cx="4775200" cy="138074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475C18A-AD56-2744-A02A-F85D860AD71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50075" t="68543" r="34260" b="22366"/>
          <a:stretch/>
        </p:blipFill>
        <p:spPr>
          <a:xfrm>
            <a:off x="1920602" y="4851646"/>
            <a:ext cx="1380744" cy="34747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0D43D95-1EF5-3D41-ABE4-B38BFD33E6A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75726" t="67902" r="8609" b="23007"/>
          <a:stretch/>
        </p:blipFill>
        <p:spPr>
          <a:xfrm>
            <a:off x="3427287" y="4827313"/>
            <a:ext cx="1380744" cy="34747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B6BA152-2A64-7A4D-BBF0-59A8B1EDF33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50386" t="77633" r="35401" b="13037"/>
          <a:stretch/>
        </p:blipFill>
        <p:spPr>
          <a:xfrm>
            <a:off x="7852151" y="2275248"/>
            <a:ext cx="1252728" cy="35661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354928F-496B-A24E-A61A-66B98354FC2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33F594">
                <a:tint val="45000"/>
                <a:satMod val="400000"/>
              </a:srgbClr>
            </a:duotone>
          </a:blip>
          <a:srcRect l="45476" t="85887" r="29106" b="2841"/>
          <a:stretch/>
        </p:blipFill>
        <p:spPr>
          <a:xfrm>
            <a:off x="7358375" y="3537055"/>
            <a:ext cx="2240280" cy="430887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F561397-1540-F54A-9255-B0BA79DF4C92}"/>
              </a:ext>
            </a:extLst>
          </p:cNvPr>
          <p:cNvSpPr/>
          <p:nvPr/>
        </p:nvSpPr>
        <p:spPr>
          <a:xfrm>
            <a:off x="7788144" y="4050326"/>
            <a:ext cx="1143325" cy="365832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33F594"/>
                </a:solidFill>
                <a:latin typeface="Avenir Book" panose="02000503020000020003" pitchFamily="2" charset="0"/>
              </a:rPr>
              <a:t>Pooled proportion  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74B1E15-464D-9249-A0B6-4ABBBAC50A45}"/>
              </a:ext>
            </a:extLst>
          </p:cNvPr>
          <p:cNvCxnSpPr/>
          <p:nvPr/>
        </p:nvCxnSpPr>
        <p:spPr>
          <a:xfrm flipV="1">
            <a:off x="8110584" y="3851996"/>
            <a:ext cx="0" cy="380265"/>
          </a:xfrm>
          <a:prstGeom prst="straightConnector1">
            <a:avLst/>
          </a:prstGeom>
          <a:ln>
            <a:solidFill>
              <a:srgbClr val="28323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08FF826-B666-4D45-81CF-821FD4DB3BA0}"/>
              </a:ext>
            </a:extLst>
          </p:cNvPr>
          <p:cNvSpPr/>
          <p:nvPr/>
        </p:nvSpPr>
        <p:spPr>
          <a:xfrm>
            <a:off x="594360" y="2974004"/>
            <a:ext cx="9681069" cy="1579604"/>
          </a:xfrm>
          <a:prstGeom prst="rect">
            <a:avLst/>
          </a:prstGeom>
          <a:noFill/>
          <a:ln w="19050">
            <a:solidFill>
              <a:srgbClr val="33F59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51C8AA-1A89-7648-9CAE-C18F8E515183}"/>
              </a:ext>
            </a:extLst>
          </p:cNvPr>
          <p:cNvSpPr/>
          <p:nvPr/>
        </p:nvSpPr>
        <p:spPr>
          <a:xfrm>
            <a:off x="9213888" y="2894884"/>
            <a:ext cx="1026347" cy="219459"/>
          </a:xfrm>
          <a:prstGeom prst="rect">
            <a:avLst/>
          </a:prstGeom>
          <a:solidFill>
            <a:srgbClr val="2832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33F594"/>
                </a:solidFill>
                <a:latin typeface="Avenir Book" panose="02000503020000020003" pitchFamily="2" charset="0"/>
              </a:rPr>
              <a:t>A/B Testing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84AEB23-007B-CD48-8390-07304B7ABEB3}"/>
              </a:ext>
            </a:extLst>
          </p:cNvPr>
          <p:cNvSpPr/>
          <p:nvPr/>
        </p:nvSpPr>
        <p:spPr>
          <a:xfrm>
            <a:off x="594360" y="4660418"/>
            <a:ext cx="9681069" cy="774430"/>
          </a:xfrm>
          <a:prstGeom prst="rect">
            <a:avLst/>
          </a:prstGeom>
          <a:noFill/>
          <a:ln w="19050">
            <a:solidFill>
              <a:srgbClr val="33F59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15177B7-0F01-D447-9F4B-3D409842BE10}"/>
              </a:ext>
            </a:extLst>
          </p:cNvPr>
          <p:cNvSpPr/>
          <p:nvPr/>
        </p:nvSpPr>
        <p:spPr>
          <a:xfrm>
            <a:off x="8433406" y="4605160"/>
            <a:ext cx="1806829" cy="219459"/>
          </a:xfrm>
          <a:prstGeom prst="rect">
            <a:avLst/>
          </a:prstGeom>
          <a:solidFill>
            <a:srgbClr val="2832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33F594"/>
                </a:solidFill>
                <a:latin typeface="Avenir Book" panose="02000503020000020003" pitchFamily="2" charset="0"/>
              </a:rPr>
              <a:t>Drug/Intervention Trials</a:t>
            </a:r>
          </a:p>
        </p:txBody>
      </p:sp>
    </p:spTree>
    <p:extLst>
      <p:ext uri="{BB962C8B-B14F-4D97-AF65-F5344CB8AC3E}">
        <p14:creationId xmlns:p14="http://schemas.microsoft.com/office/powerpoint/2010/main" val="757909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ct 15" hidden="1">
            <a:extLst>
              <a:ext uri="{FF2B5EF4-FFF2-40B4-BE49-F238E27FC236}">
                <a16:creationId xmlns:a16="http://schemas.microsoft.com/office/drawing/2014/main" id="{88835537-A0AB-0649-8D6C-1114703A86E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71739730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3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 hidden="1">
            <a:extLst>
              <a:ext uri="{FF2B5EF4-FFF2-40B4-BE49-F238E27FC236}">
                <a16:creationId xmlns:a16="http://schemas.microsoft.com/office/drawing/2014/main" id="{E2A248B3-6DF9-3E40-9939-741FBFC1B93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D91391-51D2-884E-B7E2-BBA61B6AE878}"/>
              </a:ext>
            </a:extLst>
          </p:cNvPr>
          <p:cNvSpPr/>
          <p:nvPr/>
        </p:nvSpPr>
        <p:spPr>
          <a:xfrm>
            <a:off x="4338377" y="4536260"/>
            <a:ext cx="3161296" cy="11048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B4CBF5-2A7B-BE46-B7FE-34C84765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Performance in one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F57951-A2E1-CC49-BBF2-188B7CA2FB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1905" y="1615282"/>
            <a:ext cx="6184900" cy="2921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C2483FD-54DA-7946-B0F6-0B9785EF9110}"/>
              </a:ext>
            </a:extLst>
          </p:cNvPr>
          <p:cNvSpPr/>
          <p:nvPr/>
        </p:nvSpPr>
        <p:spPr>
          <a:xfrm>
            <a:off x="838200" y="6354374"/>
            <a:ext cx="515948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venir Book" panose="02000503020000020003" pitchFamily="2" charset="0"/>
              </a:rPr>
              <a:t>Modified from: https://</a:t>
            </a:r>
            <a:r>
              <a:rPr lang="en-US" sz="1200" dirty="0" err="1">
                <a:solidFill>
                  <a:schemeClr val="bg1"/>
                </a:solidFill>
                <a:latin typeface="Avenir Book" panose="02000503020000020003" pitchFamily="2" charset="0"/>
              </a:rPr>
              <a:t>www.abtasty.com</a:t>
            </a:r>
            <a:r>
              <a:rPr lang="en-US" sz="1200" dirty="0">
                <a:solidFill>
                  <a:schemeClr val="bg1"/>
                </a:solidFill>
                <a:latin typeface="Avenir Book" panose="02000503020000020003" pitchFamily="2" charset="0"/>
              </a:rPr>
              <a:t>/blog/type-1-and-type-2-errors/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7A0D67-B3BD-8F45-829C-27FF78A75F42}"/>
              </a:ext>
            </a:extLst>
          </p:cNvPr>
          <p:cNvGrpSpPr/>
          <p:nvPr/>
        </p:nvGrpSpPr>
        <p:grpSpPr>
          <a:xfrm>
            <a:off x="4249163" y="4623769"/>
            <a:ext cx="3177852" cy="914400"/>
            <a:chOff x="8096412" y="3329241"/>
            <a:chExt cx="3177852" cy="9144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41E3359-E2AA-4046-B7A9-57BDF30D7C33}"/>
                </a:ext>
              </a:extLst>
            </p:cNvPr>
            <p:cNvSpPr/>
            <p:nvPr/>
          </p:nvSpPr>
          <p:spPr>
            <a:xfrm>
              <a:off x="8096412" y="3568609"/>
              <a:ext cx="1431081" cy="4038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  <a:latin typeface="Avenir Book" panose="02000503020000020003" pitchFamily="2" charset="0"/>
                </a:rPr>
                <a:t>p</a:t>
              </a:r>
              <a:r>
                <a:rPr lang="en-US" baseline="-25000" dirty="0" err="1">
                  <a:solidFill>
                    <a:srgbClr val="FF0000"/>
                  </a:solidFill>
                  <a:latin typeface="Avenir Book" panose="02000503020000020003" pitchFamily="2" charset="0"/>
                </a:rPr>
                <a:t>value</a:t>
              </a:r>
              <a:r>
                <a:rPr lang="en-US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 = P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C89E65C-D254-E847-9826-635AB0A5328D}"/>
                </a:ext>
              </a:extLst>
            </p:cNvPr>
            <p:cNvSpPr/>
            <p:nvPr/>
          </p:nvSpPr>
          <p:spPr>
            <a:xfrm>
              <a:off x="9354152" y="3359056"/>
              <a:ext cx="1126748" cy="84124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test stat</a:t>
              </a:r>
            </a:p>
            <a:p>
              <a:pPr algn="ctr"/>
              <a:r>
                <a:rPr lang="en-US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or more extreme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7E20467-8FFF-B843-AEF5-69B871E0457D}"/>
                </a:ext>
              </a:extLst>
            </p:cNvPr>
            <p:cNvSpPr/>
            <p:nvPr/>
          </p:nvSpPr>
          <p:spPr>
            <a:xfrm>
              <a:off x="10505504" y="3435499"/>
              <a:ext cx="755174" cy="6883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venir Book" panose="02000503020000020003" pitchFamily="2" charset="0"/>
                </a:rPr>
                <a:t>H</a:t>
              </a:r>
              <a:r>
                <a:rPr lang="en-US" baseline="-250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0</a:t>
              </a:r>
              <a:r>
                <a:rPr lang="en-US" dirty="0">
                  <a:solidFill>
                    <a:schemeClr val="tx1"/>
                  </a:solidFill>
                  <a:latin typeface="Avenir Book" panose="02000503020000020003" pitchFamily="2" charset="0"/>
                </a:rPr>
                <a:t> is 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  <a:latin typeface="Avenir Book" panose="02000503020000020003" pitchFamily="2" charset="0"/>
                </a:rPr>
                <a:t>True</a:t>
              </a:r>
            </a:p>
          </p:txBody>
        </p:sp>
        <p:sp>
          <p:nvSpPr>
            <p:cNvPr id="14" name="Double Bracket 13">
              <a:extLst>
                <a:ext uri="{FF2B5EF4-FFF2-40B4-BE49-F238E27FC236}">
                  <a16:creationId xmlns:a16="http://schemas.microsoft.com/office/drawing/2014/main" id="{23826C45-14BA-E645-BA61-55F4E5E9EE97}"/>
                </a:ext>
              </a:extLst>
            </p:cNvPr>
            <p:cNvSpPr/>
            <p:nvPr/>
          </p:nvSpPr>
          <p:spPr>
            <a:xfrm>
              <a:off x="9325862" y="3329241"/>
              <a:ext cx="1948402" cy="914400"/>
            </a:xfrm>
            <a:prstGeom prst="bracketPair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231FEA33-ACE5-344C-9DB6-FEE1F411A282}"/>
              </a:ext>
            </a:extLst>
          </p:cNvPr>
          <p:cNvSpPr/>
          <p:nvPr/>
        </p:nvSpPr>
        <p:spPr>
          <a:xfrm>
            <a:off x="5755724" y="2256455"/>
            <a:ext cx="1431081" cy="403855"/>
          </a:xfrm>
          <a:prstGeom prst="rect">
            <a:avLst/>
          </a:prstGeom>
          <a:solidFill>
            <a:srgbClr val="00A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venir Book" panose="02000503020000020003" pitchFamily="2" charset="0"/>
              </a:rPr>
              <a:t>Sensitivity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05EE9D-A58F-CB42-BAC2-B2A039C45DFB}"/>
              </a:ext>
            </a:extLst>
          </p:cNvPr>
          <p:cNvSpPr/>
          <p:nvPr/>
        </p:nvSpPr>
        <p:spPr>
          <a:xfrm>
            <a:off x="1080193" y="2202549"/>
            <a:ext cx="1431081" cy="40385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venir Book" panose="02000503020000020003" pitchFamily="2" charset="0"/>
              </a:rPr>
              <a:t>Specificity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D982AF-8565-F540-A53F-6B0ACF6CD154}"/>
              </a:ext>
            </a:extLst>
          </p:cNvPr>
          <p:cNvSpPr/>
          <p:nvPr/>
        </p:nvSpPr>
        <p:spPr>
          <a:xfrm>
            <a:off x="5919025" y="2791770"/>
            <a:ext cx="1431081" cy="403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A8AA"/>
                </a:solidFill>
                <a:latin typeface="Avenir Book" panose="02000503020000020003" pitchFamily="2" charset="0"/>
              </a:rPr>
              <a:t>Power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2166112-4C44-2646-B58D-49C2DEBACFF6}"/>
              </a:ext>
            </a:extLst>
          </p:cNvPr>
          <p:cNvSpPr/>
          <p:nvPr/>
        </p:nvSpPr>
        <p:spPr>
          <a:xfrm>
            <a:off x="5919025" y="3128700"/>
            <a:ext cx="1431081" cy="403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A8AA"/>
                </a:solidFill>
                <a:latin typeface="Avenir Book" panose="02000503020000020003" pitchFamily="2" charset="0"/>
              </a:rPr>
              <a:t>Recall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4E555FF-7BBA-1149-9EAF-092CD3672CCF}"/>
              </a:ext>
            </a:extLst>
          </p:cNvPr>
          <p:cNvSpPr/>
          <p:nvPr/>
        </p:nvSpPr>
        <p:spPr>
          <a:xfrm>
            <a:off x="2663274" y="4060794"/>
            <a:ext cx="1431081" cy="403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A8AA"/>
                </a:solidFill>
                <a:latin typeface="Avenir Book" panose="02000503020000020003" pitchFamily="2" charset="0"/>
              </a:rPr>
              <a:t>β =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3A9ACDA-998C-3F41-BFC0-4450680F151B}"/>
              </a:ext>
            </a:extLst>
          </p:cNvPr>
          <p:cNvSpPr/>
          <p:nvPr/>
        </p:nvSpPr>
        <p:spPr>
          <a:xfrm>
            <a:off x="4834479" y="4060793"/>
            <a:ext cx="551497" cy="4038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Avenir Book" panose="02000503020000020003" pitchFamily="2" charset="0"/>
              </a:rPr>
              <a:t>= ⍺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6BEBE0-8963-4540-9D24-E9BAB4563C57}"/>
              </a:ext>
            </a:extLst>
          </p:cNvPr>
          <p:cNvSpPr/>
          <p:nvPr/>
        </p:nvSpPr>
        <p:spPr>
          <a:xfrm>
            <a:off x="7186805" y="1615282"/>
            <a:ext cx="312868" cy="2920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12636B-625C-F349-83AD-CC956654BEE7}"/>
              </a:ext>
            </a:extLst>
          </p:cNvPr>
          <p:cNvSpPr/>
          <p:nvPr/>
        </p:nvSpPr>
        <p:spPr>
          <a:xfrm>
            <a:off x="1001905" y="4536260"/>
            <a:ext cx="3357361" cy="11048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F594"/>
              </a:solidFill>
              <a:latin typeface="Avenir Book" panose="02000503020000020003" pitchFamily="2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1124D1-07F3-DC4C-8BD8-36E3901198E2}"/>
              </a:ext>
            </a:extLst>
          </p:cNvPr>
          <p:cNvCxnSpPr>
            <a:cxnSpLocks/>
          </p:cNvCxnSpPr>
          <p:nvPr/>
        </p:nvCxnSpPr>
        <p:spPr>
          <a:xfrm>
            <a:off x="6633651" y="4616493"/>
            <a:ext cx="0" cy="859536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CC7907C-7712-1E43-B2EE-E84AC7613B3F}"/>
              </a:ext>
            </a:extLst>
          </p:cNvPr>
          <p:cNvGrpSpPr/>
          <p:nvPr/>
        </p:nvGrpSpPr>
        <p:grpSpPr>
          <a:xfrm>
            <a:off x="1244410" y="4692263"/>
            <a:ext cx="2872349" cy="792870"/>
            <a:chOff x="7808348" y="4308668"/>
            <a:chExt cx="2872349" cy="79287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E1B481F-6CFF-EA43-BEC4-61FFA5FECECB}"/>
                </a:ext>
              </a:extLst>
            </p:cNvPr>
            <p:cNvSpPr/>
            <p:nvPr/>
          </p:nvSpPr>
          <p:spPr>
            <a:xfrm>
              <a:off x="8993247" y="4308668"/>
              <a:ext cx="1687450" cy="34039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 </a:t>
              </a:r>
              <a:r>
                <a:rPr lang="en-US" dirty="0">
                  <a:solidFill>
                    <a:srgbClr val="00A8AA"/>
                  </a:solidFill>
                  <a:latin typeface="Avenir Book" panose="02000503020000020003" pitchFamily="2" charset="0"/>
                </a:rPr>
                <a:t>1 - β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F822425-65A7-EC4F-918A-DF4E0F74EE78}"/>
                </a:ext>
              </a:extLst>
            </p:cNvPr>
            <p:cNvSpPr/>
            <p:nvPr/>
          </p:nvSpPr>
          <p:spPr>
            <a:xfrm>
              <a:off x="8993247" y="4761146"/>
              <a:ext cx="1687450" cy="34039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33F594"/>
                  </a:solidFill>
                  <a:latin typeface="Avenir Book" panose="02000503020000020003" pitchFamily="2" charset="0"/>
                </a:rPr>
                <a:t> </a:t>
              </a:r>
              <a:r>
                <a:rPr lang="en-US" dirty="0">
                  <a:solidFill>
                    <a:srgbClr val="00A8AA"/>
                  </a:solidFill>
                  <a:latin typeface="Avenir Book" panose="02000503020000020003" pitchFamily="2" charset="0"/>
                </a:rPr>
                <a:t>1 - β </a:t>
              </a:r>
              <a:r>
                <a:rPr lang="en-US" dirty="0">
                  <a:solidFill>
                    <a:schemeClr val="tx1"/>
                  </a:solidFill>
                  <a:latin typeface="Avenir Book" panose="02000503020000020003" pitchFamily="2" charset="0"/>
                </a:rPr>
                <a:t>+</a:t>
              </a:r>
              <a:r>
                <a:rPr lang="en-US" dirty="0">
                  <a:solidFill>
                    <a:srgbClr val="33F594"/>
                  </a:solidFill>
                  <a:latin typeface="Avenir Book" panose="02000503020000020003" pitchFamily="2" charset="0"/>
                </a:rPr>
                <a:t> </a:t>
              </a:r>
              <a:r>
                <a:rPr lang="en-US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⍺</a:t>
              </a:r>
              <a:endParaRPr lang="en-US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FBCDC6F-DE8C-054D-9953-837E5CE13D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90119" y="4731947"/>
              <a:ext cx="968061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74E30F1-A54D-A94C-99F6-3429A4EE41D3}"/>
                </a:ext>
              </a:extLst>
            </p:cNvPr>
            <p:cNvSpPr/>
            <p:nvPr/>
          </p:nvSpPr>
          <p:spPr>
            <a:xfrm>
              <a:off x="7808348" y="4520308"/>
              <a:ext cx="1687450" cy="34039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venir Book" panose="02000503020000020003" pitchFamily="2" charset="0"/>
                </a:rPr>
                <a:t>Precision = </a:t>
              </a: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8A3B1BB-B728-5941-B4E0-DEC79E0D6424}"/>
              </a:ext>
            </a:extLst>
          </p:cNvPr>
          <p:cNvSpPr/>
          <p:nvPr/>
        </p:nvSpPr>
        <p:spPr>
          <a:xfrm>
            <a:off x="7413429" y="2401968"/>
            <a:ext cx="579584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71550" lvl="1" indent="-514350">
              <a:buFont typeface="Wingdings" pitchFamily="2" charset="2"/>
              <a:buChar char="ü"/>
            </a:pPr>
            <a:r>
              <a:rPr lang="en-GB" dirty="0">
                <a:solidFill>
                  <a:srgbClr val="33F594"/>
                </a:solidFill>
                <a:latin typeface="Avenir Book" panose="02000503020000020003" pitchFamily="2" charset="0"/>
              </a:rPr>
              <a:t>p-value</a:t>
            </a:r>
          </a:p>
          <a:p>
            <a:pPr marL="971550" lvl="1" indent="-514350">
              <a:buFont typeface="Wingdings" pitchFamily="2" charset="2"/>
              <a:buChar char="ü"/>
            </a:pPr>
            <a:r>
              <a:rPr lang="en-GB" dirty="0">
                <a:solidFill>
                  <a:srgbClr val="33F594"/>
                </a:solidFill>
                <a:latin typeface="Avenir Book" panose="02000503020000020003" pitchFamily="2" charset="0"/>
              </a:rPr>
              <a:t>confidence/significance level</a:t>
            </a:r>
          </a:p>
          <a:p>
            <a:pPr marL="971550" lvl="1" indent="-514350">
              <a:buFont typeface="Wingdings" pitchFamily="2" charset="2"/>
              <a:buChar char="ü"/>
            </a:pPr>
            <a:r>
              <a:rPr lang="en-GB" dirty="0">
                <a:solidFill>
                  <a:srgbClr val="33F594"/>
                </a:solidFill>
                <a:latin typeface="Avenir Book" panose="02000503020000020003" pitchFamily="2" charset="0"/>
              </a:rPr>
              <a:t>Sensitivity/Specificity, </a:t>
            </a:r>
          </a:p>
          <a:p>
            <a:pPr marL="971550" lvl="1" indent="-514350">
              <a:buFont typeface="Wingdings" pitchFamily="2" charset="2"/>
              <a:buChar char="ü"/>
            </a:pPr>
            <a:r>
              <a:rPr lang="en-GB" dirty="0">
                <a:solidFill>
                  <a:srgbClr val="33F594"/>
                </a:solidFill>
                <a:latin typeface="Avenir Book" panose="02000503020000020003" pitchFamily="2" charset="0"/>
              </a:rPr>
              <a:t>Type I/II Errors, </a:t>
            </a:r>
          </a:p>
          <a:p>
            <a:pPr marL="971550" lvl="1" indent="-514350">
              <a:buFont typeface="Wingdings" pitchFamily="2" charset="2"/>
              <a:buChar char="ü"/>
            </a:pPr>
            <a:r>
              <a:rPr lang="en-US" dirty="0">
                <a:solidFill>
                  <a:srgbClr val="33F594"/>
                </a:solidFill>
                <a:latin typeface="Avenir Book" panose="02000503020000020003" pitchFamily="2" charset="0"/>
              </a:rPr>
              <a:t>⍺, </a:t>
            </a:r>
            <a:r>
              <a:rPr lang="el-GR" dirty="0">
                <a:solidFill>
                  <a:srgbClr val="33F594"/>
                </a:solidFill>
                <a:latin typeface="Avenir Book" panose="02000503020000020003" pitchFamily="2" charset="0"/>
              </a:rPr>
              <a:t>β</a:t>
            </a:r>
            <a:endParaRPr lang="en-GB" dirty="0">
              <a:solidFill>
                <a:srgbClr val="33F594"/>
              </a:solidFill>
              <a:latin typeface="Avenir Book" panose="02000503020000020003" pitchFamily="2" charset="0"/>
            </a:endParaRPr>
          </a:p>
          <a:p>
            <a:pPr marL="971550" lvl="1" indent="-514350">
              <a:buFont typeface="Wingdings" pitchFamily="2" charset="2"/>
              <a:buChar char="ü"/>
            </a:pPr>
            <a:r>
              <a:rPr lang="en-GB" dirty="0">
                <a:solidFill>
                  <a:srgbClr val="33F594"/>
                </a:solidFill>
                <a:latin typeface="Avenir Book" panose="02000503020000020003" pitchFamily="2" charset="0"/>
              </a:rPr>
              <a:t>Precision/Recall</a:t>
            </a:r>
          </a:p>
          <a:p>
            <a:pPr marL="971550" lvl="1" indent="-514350">
              <a:buFont typeface="Wingdings" pitchFamily="2" charset="2"/>
              <a:buChar char="ü"/>
            </a:pPr>
            <a:r>
              <a:rPr lang="en-GB" dirty="0">
                <a:solidFill>
                  <a:srgbClr val="33F594"/>
                </a:solidFill>
                <a:latin typeface="Avenir Book" panose="02000503020000020003" pitchFamily="2" charset="0"/>
              </a:rPr>
              <a:t>Statistical Power</a:t>
            </a:r>
          </a:p>
        </p:txBody>
      </p:sp>
    </p:spTree>
    <p:extLst>
      <p:ext uri="{BB962C8B-B14F-4D97-AF65-F5344CB8AC3E}">
        <p14:creationId xmlns:p14="http://schemas.microsoft.com/office/powerpoint/2010/main" val="1925818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Object 28" hidden="1">
            <a:extLst>
              <a:ext uri="{FF2B5EF4-FFF2-40B4-BE49-F238E27FC236}">
                <a16:creationId xmlns:a16="http://schemas.microsoft.com/office/drawing/2014/main" id="{EDE72938-3EAA-764D-AEA3-8379E75B109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34887324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7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Rectangle 29" hidden="1">
            <a:extLst>
              <a:ext uri="{FF2B5EF4-FFF2-40B4-BE49-F238E27FC236}">
                <a16:creationId xmlns:a16="http://schemas.microsoft.com/office/drawing/2014/main" id="{5CB4FCF9-1D8C-2B40-82F3-58EA3C22D77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FABACE-A262-094D-B6E0-A75DB9904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Performance in one Diagram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A24F53-0F3D-BA4D-9084-766E37ED3D68}"/>
              </a:ext>
            </a:extLst>
          </p:cNvPr>
          <p:cNvSpPr/>
          <p:nvPr/>
        </p:nvSpPr>
        <p:spPr>
          <a:xfrm>
            <a:off x="5535168" y="3083238"/>
            <a:ext cx="2585898" cy="841249"/>
          </a:xfrm>
          <a:prstGeom prst="rect">
            <a:avLst/>
          </a:prstGeom>
          <a:noFill/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2F92"/>
                </a:solidFill>
                <a:latin typeface="Avenir Book" panose="02000503020000020003" pitchFamily="2" charset="0"/>
              </a:rPr>
              <a:t>Type I Error</a:t>
            </a:r>
          </a:p>
          <a:p>
            <a:pPr algn="ctr"/>
            <a:r>
              <a:rPr lang="en-US" b="1" dirty="0">
                <a:solidFill>
                  <a:srgbClr val="FF2F92"/>
                </a:solidFill>
                <a:latin typeface="Avenir Book" panose="02000503020000020003" pitchFamily="2" charset="0"/>
              </a:rPr>
              <a:t>⍺</a:t>
            </a:r>
            <a:r>
              <a:rPr lang="en-US" dirty="0">
                <a:solidFill>
                  <a:srgbClr val="FF2F92"/>
                </a:solidFill>
                <a:latin typeface="Avenir Book" panose="02000503020000020003" pitchFamily="2" charset="0"/>
              </a:rPr>
              <a:t> </a:t>
            </a:r>
          </a:p>
          <a:p>
            <a:pPr algn="ctr"/>
            <a:r>
              <a:rPr lang="en-US" dirty="0">
                <a:solidFill>
                  <a:srgbClr val="FF2F92"/>
                </a:solidFill>
                <a:latin typeface="Avenir Book" panose="02000503020000020003" pitchFamily="2" charset="0"/>
              </a:rPr>
              <a:t>Significance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300D31-6294-514C-A3E3-81EBFA3CAADB}"/>
              </a:ext>
            </a:extLst>
          </p:cNvPr>
          <p:cNvSpPr/>
          <p:nvPr/>
        </p:nvSpPr>
        <p:spPr>
          <a:xfrm>
            <a:off x="2467687" y="4037422"/>
            <a:ext cx="2585898" cy="1339884"/>
          </a:xfrm>
          <a:prstGeom prst="rect">
            <a:avLst/>
          </a:prstGeom>
          <a:noFill/>
          <a:ln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2F92"/>
                </a:solidFill>
                <a:latin typeface="Avenir Book" panose="02000503020000020003" pitchFamily="2" charset="0"/>
              </a:rPr>
              <a:t>Type II Error </a:t>
            </a:r>
          </a:p>
          <a:p>
            <a:pPr algn="ctr"/>
            <a:r>
              <a:rPr lang="en-US" dirty="0">
                <a:solidFill>
                  <a:srgbClr val="FF2F92"/>
                </a:solidFill>
                <a:latin typeface="Avenir Book" panose="02000503020000020003" pitchFamily="2" charset="0"/>
              </a:rPr>
              <a:t>β</a:t>
            </a:r>
          </a:p>
          <a:p>
            <a:pPr algn="ctr"/>
            <a:endParaRPr lang="en-US" dirty="0">
              <a:solidFill>
                <a:srgbClr val="FF2F92"/>
              </a:solidFill>
              <a:latin typeface="Avenir Book" panose="02000503020000020003" pitchFamily="2" charset="0"/>
            </a:endParaRPr>
          </a:p>
          <a:p>
            <a:pPr algn="ctr"/>
            <a:endParaRPr lang="en-US" dirty="0">
              <a:solidFill>
                <a:srgbClr val="FF2F92"/>
              </a:solidFill>
              <a:latin typeface="Avenir Book" panose="02000503020000020003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802D08-F012-1147-A997-303F4C28B172}"/>
              </a:ext>
            </a:extLst>
          </p:cNvPr>
          <p:cNvSpPr/>
          <p:nvPr/>
        </p:nvSpPr>
        <p:spPr>
          <a:xfrm>
            <a:off x="5535168" y="4037424"/>
            <a:ext cx="2585898" cy="1339883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3F594"/>
                </a:solidFill>
                <a:latin typeface="Avenir Book" panose="02000503020000020003" pitchFamily="2" charset="0"/>
              </a:rPr>
              <a:t>Sensitivity</a:t>
            </a:r>
          </a:p>
          <a:p>
            <a:pPr algn="ctr"/>
            <a:r>
              <a:rPr lang="en-US" dirty="0">
                <a:solidFill>
                  <a:srgbClr val="33F594"/>
                </a:solidFill>
                <a:latin typeface="Avenir Book" panose="02000503020000020003" pitchFamily="2" charset="0"/>
              </a:rPr>
              <a:t>1-β</a:t>
            </a:r>
          </a:p>
          <a:p>
            <a:pPr algn="ctr"/>
            <a:r>
              <a:rPr lang="en-US" dirty="0">
                <a:solidFill>
                  <a:srgbClr val="33F594"/>
                </a:solidFill>
                <a:latin typeface="Avenir Book" panose="02000503020000020003" pitchFamily="2" charset="0"/>
              </a:rPr>
              <a:t>Statistical Power</a:t>
            </a:r>
          </a:p>
          <a:p>
            <a:pPr algn="ctr"/>
            <a:r>
              <a:rPr lang="en-US" dirty="0">
                <a:solidFill>
                  <a:srgbClr val="33F594"/>
                </a:solidFill>
                <a:latin typeface="Avenir Book" panose="02000503020000020003" pitchFamily="2" charset="0"/>
              </a:rPr>
              <a:t>Recall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AEF044-8B6D-8944-B4C1-FF7930CF4BAE}"/>
              </a:ext>
            </a:extLst>
          </p:cNvPr>
          <p:cNvSpPr/>
          <p:nvPr/>
        </p:nvSpPr>
        <p:spPr>
          <a:xfrm>
            <a:off x="838200" y="3083236"/>
            <a:ext cx="1555408" cy="841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H</a:t>
            </a:r>
            <a:r>
              <a:rPr lang="en-US" baseline="-25000" dirty="0">
                <a:latin typeface="Avenir Book" panose="02000503020000020003" pitchFamily="2" charset="0"/>
              </a:rPr>
              <a:t>0</a:t>
            </a:r>
            <a:r>
              <a:rPr lang="en-US" dirty="0">
                <a:latin typeface="Avenir Book" panose="02000503020000020003" pitchFamily="2" charset="0"/>
              </a:rPr>
              <a:t> is True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0F28F7-CB19-A14A-97B7-9BE9D2B194BC}"/>
              </a:ext>
            </a:extLst>
          </p:cNvPr>
          <p:cNvSpPr/>
          <p:nvPr/>
        </p:nvSpPr>
        <p:spPr>
          <a:xfrm>
            <a:off x="838200" y="4037422"/>
            <a:ext cx="1555408" cy="13398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C000"/>
                </a:solidFill>
                <a:latin typeface="Avenir Book" panose="02000503020000020003" pitchFamily="2" charset="0"/>
              </a:rPr>
              <a:t>H</a:t>
            </a:r>
            <a:r>
              <a:rPr lang="en-US" baseline="-25000" dirty="0">
                <a:solidFill>
                  <a:srgbClr val="FFC000"/>
                </a:solidFill>
                <a:latin typeface="Avenir Book" panose="02000503020000020003" pitchFamily="2" charset="0"/>
              </a:rPr>
              <a:t>0</a:t>
            </a:r>
            <a:r>
              <a:rPr lang="en-US" dirty="0">
                <a:solidFill>
                  <a:srgbClr val="FFC000"/>
                </a:solidFill>
                <a:latin typeface="Avenir Book" panose="02000503020000020003" pitchFamily="2" charset="0"/>
              </a:rPr>
              <a:t> is False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D7F174-3C10-284B-8628-31D3769CDE0D}"/>
              </a:ext>
            </a:extLst>
          </p:cNvPr>
          <p:cNvSpPr/>
          <p:nvPr/>
        </p:nvSpPr>
        <p:spPr>
          <a:xfrm>
            <a:off x="2504726" y="2409986"/>
            <a:ext cx="2585898" cy="3376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Fail to Reject H</a:t>
            </a:r>
            <a:r>
              <a:rPr lang="en-US" baseline="-25000" dirty="0">
                <a:latin typeface="Avenir Book" panose="02000503020000020003" pitchFamily="2" charset="0"/>
              </a:rPr>
              <a:t>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D72B9D-9EA5-2748-8451-12FB7CD68EFA}"/>
              </a:ext>
            </a:extLst>
          </p:cNvPr>
          <p:cNvSpPr/>
          <p:nvPr/>
        </p:nvSpPr>
        <p:spPr>
          <a:xfrm>
            <a:off x="5535168" y="2409986"/>
            <a:ext cx="2585898" cy="3376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C000"/>
                </a:solidFill>
                <a:latin typeface="Avenir Book" panose="02000503020000020003" pitchFamily="2" charset="0"/>
              </a:rPr>
              <a:t>Reject H</a:t>
            </a:r>
            <a:r>
              <a:rPr lang="en-US" baseline="-25000" dirty="0">
                <a:solidFill>
                  <a:srgbClr val="FFC000"/>
                </a:solidFill>
                <a:latin typeface="Avenir Book" panose="02000503020000020003" pitchFamily="2" charset="0"/>
              </a:rPr>
              <a:t>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94130F4-90B0-8E46-89F4-0CF75969DA95}"/>
              </a:ext>
            </a:extLst>
          </p:cNvPr>
          <p:cNvSpPr/>
          <p:nvPr/>
        </p:nvSpPr>
        <p:spPr>
          <a:xfrm>
            <a:off x="2504726" y="3083236"/>
            <a:ext cx="2585898" cy="841248"/>
          </a:xfrm>
          <a:prstGeom prst="rect">
            <a:avLst/>
          </a:prstGeom>
          <a:noFill/>
          <a:ln>
            <a:solidFill>
              <a:srgbClr val="33F5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3F594"/>
                </a:solidFill>
                <a:latin typeface="Avenir Book" panose="02000503020000020003" pitchFamily="2" charset="0"/>
              </a:rPr>
              <a:t>Specificity</a:t>
            </a:r>
          </a:p>
          <a:p>
            <a:pPr algn="ctr"/>
            <a:r>
              <a:rPr lang="en-US" dirty="0">
                <a:solidFill>
                  <a:srgbClr val="33F594"/>
                </a:solidFill>
                <a:latin typeface="Avenir Book" panose="02000503020000020003" pitchFamily="2" charset="0"/>
              </a:rPr>
              <a:t>1 – </a:t>
            </a:r>
            <a:r>
              <a:rPr lang="en-US" b="1" dirty="0">
                <a:solidFill>
                  <a:srgbClr val="33F594"/>
                </a:solidFill>
                <a:latin typeface="Avenir Book" panose="02000503020000020003" pitchFamily="2" charset="0"/>
              </a:rPr>
              <a:t>⍺</a:t>
            </a:r>
          </a:p>
          <a:p>
            <a:pPr algn="ctr"/>
            <a:r>
              <a:rPr lang="en-US" dirty="0">
                <a:solidFill>
                  <a:srgbClr val="33F594"/>
                </a:solidFill>
                <a:latin typeface="Avenir Book" panose="02000503020000020003" pitchFamily="2" charset="0"/>
              </a:rPr>
              <a:t>Confidence level 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212A44D-7BD0-794D-B96B-3ACB3A4AF19A}"/>
              </a:ext>
            </a:extLst>
          </p:cNvPr>
          <p:cNvGrpSpPr/>
          <p:nvPr/>
        </p:nvGrpSpPr>
        <p:grpSpPr>
          <a:xfrm>
            <a:off x="8121066" y="3046660"/>
            <a:ext cx="3351588" cy="914400"/>
            <a:chOff x="8096412" y="3313337"/>
            <a:chExt cx="3351588" cy="9144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DA7AC4D-48A6-9242-B193-FB8B4F3CC2E9}"/>
                </a:ext>
              </a:extLst>
            </p:cNvPr>
            <p:cNvSpPr/>
            <p:nvPr/>
          </p:nvSpPr>
          <p:spPr>
            <a:xfrm>
              <a:off x="8096412" y="3568609"/>
              <a:ext cx="1431081" cy="4038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33F594"/>
                  </a:solidFill>
                  <a:latin typeface="Avenir Book" panose="02000503020000020003" pitchFamily="2" charset="0"/>
                </a:rPr>
                <a:t>p-value = P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DCA0FC9-F035-B447-AE09-363242E6115F}"/>
                </a:ext>
              </a:extLst>
            </p:cNvPr>
            <p:cNvSpPr/>
            <p:nvPr/>
          </p:nvSpPr>
          <p:spPr>
            <a:xfrm>
              <a:off x="9490454" y="3349913"/>
              <a:ext cx="1126748" cy="84124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C000"/>
                  </a:solidFill>
                  <a:latin typeface="Avenir Book" panose="02000503020000020003" pitchFamily="2" charset="0"/>
                </a:rPr>
                <a:t>test stat</a:t>
              </a:r>
            </a:p>
            <a:p>
              <a:pPr algn="ctr"/>
              <a:r>
                <a:rPr lang="en-US" dirty="0">
                  <a:solidFill>
                    <a:srgbClr val="FFC000"/>
                  </a:solidFill>
                  <a:latin typeface="Avenir Book" panose="02000503020000020003" pitchFamily="2" charset="0"/>
                </a:rPr>
                <a:t>or more extreme</a:t>
              </a:r>
              <a:endParaRPr lang="en-US" dirty="0">
                <a:solidFill>
                  <a:srgbClr val="33F594"/>
                </a:solidFill>
                <a:latin typeface="Avenir Book" panose="02000503020000020003" pitchFamily="2" charset="0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E69EE7-6FAD-B541-9A14-467CD70C3834}"/>
                </a:ext>
              </a:extLst>
            </p:cNvPr>
            <p:cNvCxnSpPr/>
            <p:nvPr/>
          </p:nvCxnSpPr>
          <p:spPr>
            <a:xfrm>
              <a:off x="10643616" y="3340769"/>
              <a:ext cx="0" cy="859536"/>
            </a:xfrm>
            <a:prstGeom prst="line">
              <a:avLst/>
            </a:prstGeom>
            <a:ln w="22225">
              <a:solidFill>
                <a:srgbClr val="33F5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41BDBA7-4615-FD46-AADC-682A315FE428}"/>
                </a:ext>
              </a:extLst>
            </p:cNvPr>
            <p:cNvSpPr/>
            <p:nvPr/>
          </p:nvSpPr>
          <p:spPr>
            <a:xfrm>
              <a:off x="10641806" y="3426356"/>
              <a:ext cx="755174" cy="6883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Book" panose="02000503020000020003" pitchFamily="2" charset="0"/>
                </a:rPr>
                <a:t>H0 is 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Avenir Book" panose="02000503020000020003" pitchFamily="2" charset="0"/>
                </a:rPr>
                <a:t>True</a:t>
              </a:r>
              <a:endParaRPr lang="en-US" dirty="0">
                <a:solidFill>
                  <a:srgbClr val="33F594"/>
                </a:solidFill>
                <a:latin typeface="Avenir Book" panose="02000503020000020003" pitchFamily="2" charset="0"/>
              </a:endParaRPr>
            </a:p>
          </p:txBody>
        </p:sp>
        <p:sp>
          <p:nvSpPr>
            <p:cNvPr id="27" name="Double Bracket 26">
              <a:extLst>
                <a:ext uri="{FF2B5EF4-FFF2-40B4-BE49-F238E27FC236}">
                  <a16:creationId xmlns:a16="http://schemas.microsoft.com/office/drawing/2014/main" id="{5A72CCF1-1451-6947-A36F-9BA72C6D9786}"/>
                </a:ext>
              </a:extLst>
            </p:cNvPr>
            <p:cNvSpPr/>
            <p:nvPr/>
          </p:nvSpPr>
          <p:spPr>
            <a:xfrm>
              <a:off x="9499598" y="3313337"/>
              <a:ext cx="1948402" cy="914400"/>
            </a:xfrm>
            <a:prstGeom prst="bracketPair">
              <a:avLst/>
            </a:prstGeom>
            <a:ln w="15875">
              <a:solidFill>
                <a:srgbClr val="33F5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141622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39dcc26a-7131-49f4-a9eb-1c0521500c03"/>
  <p:tag name="THINKCELLPRESENTATIONDONOTDELETE" val="&lt;?xml version=&quot;1.0&quot; encoding=&quot;UTF-16&quot; standalone=&quot;yes&quot;?&gt;&lt;root reqver=&quot;27037&quot;&gt;&lt;version val=&quot;30465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#m/%#d/%y&lt;/m_strFormatTime&gt;&lt;m_yearfmt&gt;&lt;begin val=&quot;4&quot;/&gt;&lt;end val=&quot;4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1&quot;&gt;&lt;elem m_fUsage=&quot;4.68559000000000036579E+00&quot;&gt;&lt;m_msothmcolidx val=&quot;0&quot;/&gt;&lt;m_rgb r=&quot;33&quot; g=&quot;F5&quot; b=&quot;74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qllTYg9koP9TNeb6wfMk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rfAW9CBE.i.I2JAa0g5K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K9nctUPKL9o5zHPLwOpLg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AH0XTvSQKYgLQ0uLNPPB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17U9vk38Fx27PsDl_c5jQ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5RI5SQ6sER68IBI.ek83A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U_NwKBKJQGZ8whLuDT8C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Kzic8VGQGvxd0EfFm6ms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XAXsyp_2O1Hox6uwJNtO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15718</TotalTime>
  <Words>428</Words>
  <Application>Microsoft Macintosh PowerPoint</Application>
  <PresentationFormat>Widescreen</PresentationFormat>
  <Paragraphs>130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Avenir Black</vt:lpstr>
      <vt:lpstr>Avenir Book</vt:lpstr>
      <vt:lpstr>Avenir Heavy</vt:lpstr>
      <vt:lpstr>Avenir Light</vt:lpstr>
      <vt:lpstr>Calibri</vt:lpstr>
      <vt:lpstr>Cambria Math</vt:lpstr>
      <vt:lpstr>Trebuchet MS</vt:lpstr>
      <vt:lpstr>Wingdings</vt:lpstr>
      <vt:lpstr>Office Theme</vt:lpstr>
      <vt:lpstr>think-cell Slide</vt:lpstr>
      <vt:lpstr>PowerPoint Presentation</vt:lpstr>
      <vt:lpstr>Goal</vt:lpstr>
      <vt:lpstr>Naïve Bayesian Philosophy </vt:lpstr>
      <vt:lpstr>Overview</vt:lpstr>
      <vt:lpstr>Map of the different kinds of hypothesis testing</vt:lpstr>
      <vt:lpstr>When to use the z-test versus t-test?</vt:lpstr>
      <vt:lpstr>Map of the different kinds of hypothesis testing</vt:lpstr>
      <vt:lpstr>Test Performance in one Diagram</vt:lpstr>
      <vt:lpstr>Test Performance in one Diagram</vt:lpstr>
      <vt:lpstr>One sample vs 2 Samples </vt:lpstr>
      <vt:lpstr>Motivation for Bayesian Hypothesis Testing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Kanna, Sithan</dc:creator>
  <cp:lastModifiedBy>Kanna, Sithan</cp:lastModifiedBy>
  <cp:revision>105</cp:revision>
  <dcterms:created xsi:type="dcterms:W3CDTF">2020-07-24T11:02:11Z</dcterms:created>
  <dcterms:modified xsi:type="dcterms:W3CDTF">2020-09-12T13:25:51Z</dcterms:modified>
</cp:coreProperties>
</file>

<file path=docProps/thumbnail.jpeg>
</file>